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77" r:id="rId6"/>
    <p:sldId id="288" r:id="rId7"/>
    <p:sldId id="289" r:id="rId8"/>
    <p:sldId id="295" r:id="rId9"/>
    <p:sldId id="296" r:id="rId10"/>
    <p:sldId id="291" r:id="rId11"/>
    <p:sldId id="292" r:id="rId12"/>
    <p:sldId id="293" r:id="rId13"/>
    <p:sldId id="297" r:id="rId14"/>
    <p:sldId id="298" r:id="rId15"/>
    <p:sldId id="299" r:id="rId16"/>
    <p:sldId id="306" r:id="rId17"/>
    <p:sldId id="300" r:id="rId18"/>
    <p:sldId id="302" r:id="rId19"/>
    <p:sldId id="301" r:id="rId20"/>
    <p:sldId id="303" r:id="rId21"/>
    <p:sldId id="304" r:id="rId22"/>
    <p:sldId id="305" r:id="rId23"/>
    <p:sldId id="307" r:id="rId24"/>
    <p:sldId id="28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52" autoAdjust="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0719-993D-42E1-80ED-8F01056F36C2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27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71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6036"/>
            <a:ext cx="9144000" cy="1107996"/>
          </a:xfrm>
        </p:spPr>
        <p:txBody>
          <a:bodyPr lIns="0" tIns="0" rIns="0" bIns="0" anchor="t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SAFETY DATA ANALYTICS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accent4"/>
                </a:solidFill>
              </a:rPr>
              <a:t>GREAT STEP-2019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 descr="Icon of chart. ">
            <a:extLst>
              <a:ext uri="{FF2B5EF4-FFF2-40B4-BE49-F238E27FC236}">
                <a16:creationId xmlns:a16="http://schemas.microsoft.com/office/drawing/2014/main" id="{B95DF07A-CE7E-4D89-9AA0-25F4FFF3B9C7}"/>
              </a:ext>
            </a:extLst>
          </p:cNvPr>
          <p:cNvGrpSpPr/>
          <p:nvPr/>
        </p:nvGrpSpPr>
        <p:grpSpPr>
          <a:xfrm>
            <a:off x="5851021" y="3724968"/>
            <a:ext cx="489958" cy="492680"/>
            <a:chOff x="2025650" y="4786313"/>
            <a:chExt cx="285750" cy="287338"/>
          </a:xfrm>
          <a:solidFill>
            <a:schemeClr val="bg1"/>
          </a:solidFill>
        </p:grpSpPr>
        <p:sp>
          <p:nvSpPr>
            <p:cNvPr id="8" name="Freeform 565">
              <a:extLst>
                <a:ext uri="{FF2B5EF4-FFF2-40B4-BE49-F238E27FC236}">
                  <a16:creationId xmlns:a16="http://schemas.microsoft.com/office/drawing/2014/main" id="{548FC78B-EF83-4185-A63D-1A5A85640B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5650" y="4786313"/>
              <a:ext cx="285750" cy="287338"/>
            </a:xfrm>
            <a:custGeom>
              <a:avLst/>
              <a:gdLst>
                <a:gd name="T0" fmla="*/ 812 w 903"/>
                <a:gd name="T1" fmla="*/ 500 h 903"/>
                <a:gd name="T2" fmla="*/ 810 w 903"/>
                <a:gd name="T3" fmla="*/ 505 h 903"/>
                <a:gd name="T4" fmla="*/ 806 w 903"/>
                <a:gd name="T5" fmla="*/ 509 h 903"/>
                <a:gd name="T6" fmla="*/ 800 w 903"/>
                <a:gd name="T7" fmla="*/ 511 h 903"/>
                <a:gd name="T8" fmla="*/ 105 w 903"/>
                <a:gd name="T9" fmla="*/ 511 h 903"/>
                <a:gd name="T10" fmla="*/ 99 w 903"/>
                <a:gd name="T11" fmla="*/ 510 h 903"/>
                <a:gd name="T12" fmla="*/ 95 w 903"/>
                <a:gd name="T13" fmla="*/ 507 h 903"/>
                <a:gd name="T14" fmla="*/ 92 w 903"/>
                <a:gd name="T15" fmla="*/ 502 h 903"/>
                <a:gd name="T16" fmla="*/ 90 w 903"/>
                <a:gd name="T17" fmla="*/ 496 h 903"/>
                <a:gd name="T18" fmla="*/ 90 w 903"/>
                <a:gd name="T19" fmla="*/ 105 h 903"/>
                <a:gd name="T20" fmla="*/ 92 w 903"/>
                <a:gd name="T21" fmla="*/ 100 h 903"/>
                <a:gd name="T22" fmla="*/ 95 w 903"/>
                <a:gd name="T23" fmla="*/ 94 h 903"/>
                <a:gd name="T24" fmla="*/ 99 w 903"/>
                <a:gd name="T25" fmla="*/ 91 h 903"/>
                <a:gd name="T26" fmla="*/ 105 w 903"/>
                <a:gd name="T27" fmla="*/ 90 h 903"/>
                <a:gd name="T28" fmla="*/ 800 w 903"/>
                <a:gd name="T29" fmla="*/ 90 h 903"/>
                <a:gd name="T30" fmla="*/ 806 w 903"/>
                <a:gd name="T31" fmla="*/ 92 h 903"/>
                <a:gd name="T32" fmla="*/ 810 w 903"/>
                <a:gd name="T33" fmla="*/ 96 h 903"/>
                <a:gd name="T34" fmla="*/ 812 w 903"/>
                <a:gd name="T35" fmla="*/ 102 h 903"/>
                <a:gd name="T36" fmla="*/ 813 w 903"/>
                <a:gd name="T37" fmla="*/ 496 h 903"/>
                <a:gd name="T38" fmla="*/ 15 w 903"/>
                <a:gd name="T39" fmla="*/ 0 h 903"/>
                <a:gd name="T40" fmla="*/ 9 w 903"/>
                <a:gd name="T41" fmla="*/ 1 h 903"/>
                <a:gd name="T42" fmla="*/ 5 w 903"/>
                <a:gd name="T43" fmla="*/ 4 h 903"/>
                <a:gd name="T44" fmla="*/ 1 w 903"/>
                <a:gd name="T45" fmla="*/ 8 h 903"/>
                <a:gd name="T46" fmla="*/ 0 w 903"/>
                <a:gd name="T47" fmla="*/ 15 h 903"/>
                <a:gd name="T48" fmla="*/ 0 w 903"/>
                <a:gd name="T49" fmla="*/ 590 h 903"/>
                <a:gd name="T50" fmla="*/ 2 w 903"/>
                <a:gd name="T51" fmla="*/ 595 h 903"/>
                <a:gd name="T52" fmla="*/ 7 w 903"/>
                <a:gd name="T53" fmla="*/ 599 h 903"/>
                <a:gd name="T54" fmla="*/ 12 w 903"/>
                <a:gd name="T55" fmla="*/ 602 h 903"/>
                <a:gd name="T56" fmla="*/ 437 w 903"/>
                <a:gd name="T57" fmla="*/ 602 h 903"/>
                <a:gd name="T58" fmla="*/ 260 w 903"/>
                <a:gd name="T59" fmla="*/ 877 h 903"/>
                <a:gd name="T60" fmla="*/ 257 w 903"/>
                <a:gd name="T61" fmla="*/ 883 h 903"/>
                <a:gd name="T62" fmla="*/ 256 w 903"/>
                <a:gd name="T63" fmla="*/ 888 h 903"/>
                <a:gd name="T64" fmla="*/ 257 w 903"/>
                <a:gd name="T65" fmla="*/ 893 h 903"/>
                <a:gd name="T66" fmla="*/ 260 w 903"/>
                <a:gd name="T67" fmla="*/ 899 h 903"/>
                <a:gd name="T68" fmla="*/ 265 w 903"/>
                <a:gd name="T69" fmla="*/ 902 h 903"/>
                <a:gd name="T70" fmla="*/ 271 w 903"/>
                <a:gd name="T71" fmla="*/ 903 h 903"/>
                <a:gd name="T72" fmla="*/ 277 w 903"/>
                <a:gd name="T73" fmla="*/ 902 h 903"/>
                <a:gd name="T74" fmla="*/ 281 w 903"/>
                <a:gd name="T75" fmla="*/ 899 h 903"/>
                <a:gd name="T76" fmla="*/ 621 w 903"/>
                <a:gd name="T77" fmla="*/ 899 h 903"/>
                <a:gd name="T78" fmla="*/ 627 w 903"/>
                <a:gd name="T79" fmla="*/ 902 h 903"/>
                <a:gd name="T80" fmla="*/ 632 w 903"/>
                <a:gd name="T81" fmla="*/ 903 h 903"/>
                <a:gd name="T82" fmla="*/ 637 w 903"/>
                <a:gd name="T83" fmla="*/ 902 h 903"/>
                <a:gd name="T84" fmla="*/ 643 w 903"/>
                <a:gd name="T85" fmla="*/ 899 h 903"/>
                <a:gd name="T86" fmla="*/ 646 w 903"/>
                <a:gd name="T87" fmla="*/ 893 h 903"/>
                <a:gd name="T88" fmla="*/ 647 w 903"/>
                <a:gd name="T89" fmla="*/ 888 h 903"/>
                <a:gd name="T90" fmla="*/ 646 w 903"/>
                <a:gd name="T91" fmla="*/ 883 h 903"/>
                <a:gd name="T92" fmla="*/ 643 w 903"/>
                <a:gd name="T93" fmla="*/ 877 h 903"/>
                <a:gd name="T94" fmla="*/ 467 w 903"/>
                <a:gd name="T95" fmla="*/ 602 h 903"/>
                <a:gd name="T96" fmla="*/ 892 w 903"/>
                <a:gd name="T97" fmla="*/ 602 h 903"/>
                <a:gd name="T98" fmla="*/ 897 w 903"/>
                <a:gd name="T99" fmla="*/ 599 h 903"/>
                <a:gd name="T100" fmla="*/ 900 w 903"/>
                <a:gd name="T101" fmla="*/ 595 h 903"/>
                <a:gd name="T102" fmla="*/ 902 w 903"/>
                <a:gd name="T103" fmla="*/ 590 h 903"/>
                <a:gd name="T104" fmla="*/ 903 w 903"/>
                <a:gd name="T105" fmla="*/ 15 h 903"/>
                <a:gd name="T106" fmla="*/ 902 w 903"/>
                <a:gd name="T107" fmla="*/ 8 h 903"/>
                <a:gd name="T108" fmla="*/ 899 w 903"/>
                <a:gd name="T109" fmla="*/ 4 h 903"/>
                <a:gd name="T110" fmla="*/ 894 w 903"/>
                <a:gd name="T111" fmla="*/ 1 h 903"/>
                <a:gd name="T112" fmla="*/ 888 w 903"/>
                <a:gd name="T11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3" h="903">
                  <a:moveTo>
                    <a:pt x="813" y="496"/>
                  </a:moveTo>
                  <a:lnTo>
                    <a:pt x="812" y="500"/>
                  </a:lnTo>
                  <a:lnTo>
                    <a:pt x="811" y="502"/>
                  </a:lnTo>
                  <a:lnTo>
                    <a:pt x="810" y="505"/>
                  </a:lnTo>
                  <a:lnTo>
                    <a:pt x="808" y="507"/>
                  </a:lnTo>
                  <a:lnTo>
                    <a:pt x="806" y="509"/>
                  </a:lnTo>
                  <a:lnTo>
                    <a:pt x="804" y="510"/>
                  </a:lnTo>
                  <a:lnTo>
                    <a:pt x="800" y="511"/>
                  </a:lnTo>
                  <a:lnTo>
                    <a:pt x="797" y="511"/>
                  </a:lnTo>
                  <a:lnTo>
                    <a:pt x="105" y="511"/>
                  </a:lnTo>
                  <a:lnTo>
                    <a:pt x="102" y="511"/>
                  </a:lnTo>
                  <a:lnTo>
                    <a:pt x="99" y="510"/>
                  </a:lnTo>
                  <a:lnTo>
                    <a:pt x="97" y="509"/>
                  </a:lnTo>
                  <a:lnTo>
                    <a:pt x="95" y="507"/>
                  </a:lnTo>
                  <a:lnTo>
                    <a:pt x="93" y="505"/>
                  </a:lnTo>
                  <a:lnTo>
                    <a:pt x="92" y="502"/>
                  </a:lnTo>
                  <a:lnTo>
                    <a:pt x="90" y="500"/>
                  </a:lnTo>
                  <a:lnTo>
                    <a:pt x="90" y="496"/>
                  </a:lnTo>
                  <a:lnTo>
                    <a:pt x="90" y="316"/>
                  </a:lnTo>
                  <a:lnTo>
                    <a:pt x="90" y="105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3" y="96"/>
                  </a:lnTo>
                  <a:lnTo>
                    <a:pt x="95" y="94"/>
                  </a:lnTo>
                  <a:lnTo>
                    <a:pt x="97" y="92"/>
                  </a:lnTo>
                  <a:lnTo>
                    <a:pt x="99" y="91"/>
                  </a:lnTo>
                  <a:lnTo>
                    <a:pt x="102" y="90"/>
                  </a:lnTo>
                  <a:lnTo>
                    <a:pt x="105" y="90"/>
                  </a:lnTo>
                  <a:lnTo>
                    <a:pt x="798" y="90"/>
                  </a:lnTo>
                  <a:lnTo>
                    <a:pt x="800" y="90"/>
                  </a:lnTo>
                  <a:lnTo>
                    <a:pt x="804" y="91"/>
                  </a:lnTo>
                  <a:lnTo>
                    <a:pt x="806" y="92"/>
                  </a:lnTo>
                  <a:lnTo>
                    <a:pt x="808" y="94"/>
                  </a:lnTo>
                  <a:lnTo>
                    <a:pt x="810" y="96"/>
                  </a:lnTo>
                  <a:lnTo>
                    <a:pt x="811" y="100"/>
                  </a:lnTo>
                  <a:lnTo>
                    <a:pt x="812" y="102"/>
                  </a:lnTo>
                  <a:lnTo>
                    <a:pt x="813" y="105"/>
                  </a:lnTo>
                  <a:lnTo>
                    <a:pt x="813" y="496"/>
                  </a:lnTo>
                  <a:close/>
                  <a:moveTo>
                    <a:pt x="888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87"/>
                  </a:lnTo>
                  <a:lnTo>
                    <a:pt x="0" y="590"/>
                  </a:lnTo>
                  <a:lnTo>
                    <a:pt x="1" y="593"/>
                  </a:lnTo>
                  <a:lnTo>
                    <a:pt x="2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9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437" y="602"/>
                  </a:lnTo>
                  <a:lnTo>
                    <a:pt x="437" y="701"/>
                  </a:lnTo>
                  <a:lnTo>
                    <a:pt x="260" y="877"/>
                  </a:lnTo>
                  <a:lnTo>
                    <a:pt x="259" y="879"/>
                  </a:lnTo>
                  <a:lnTo>
                    <a:pt x="257" y="883"/>
                  </a:lnTo>
                  <a:lnTo>
                    <a:pt x="256" y="885"/>
                  </a:lnTo>
                  <a:lnTo>
                    <a:pt x="256" y="888"/>
                  </a:lnTo>
                  <a:lnTo>
                    <a:pt x="256" y="891"/>
                  </a:lnTo>
                  <a:lnTo>
                    <a:pt x="257" y="893"/>
                  </a:lnTo>
                  <a:lnTo>
                    <a:pt x="259" y="897"/>
                  </a:lnTo>
                  <a:lnTo>
                    <a:pt x="260" y="899"/>
                  </a:lnTo>
                  <a:lnTo>
                    <a:pt x="263" y="901"/>
                  </a:lnTo>
                  <a:lnTo>
                    <a:pt x="265" y="902"/>
                  </a:lnTo>
                  <a:lnTo>
                    <a:pt x="268" y="903"/>
                  </a:lnTo>
                  <a:lnTo>
                    <a:pt x="271" y="903"/>
                  </a:lnTo>
                  <a:lnTo>
                    <a:pt x="274" y="903"/>
                  </a:lnTo>
                  <a:lnTo>
                    <a:pt x="277" y="902"/>
                  </a:lnTo>
                  <a:lnTo>
                    <a:pt x="279" y="901"/>
                  </a:lnTo>
                  <a:lnTo>
                    <a:pt x="281" y="899"/>
                  </a:lnTo>
                  <a:lnTo>
                    <a:pt x="452" y="728"/>
                  </a:lnTo>
                  <a:lnTo>
                    <a:pt x="621" y="899"/>
                  </a:lnTo>
                  <a:lnTo>
                    <a:pt x="623" y="901"/>
                  </a:lnTo>
                  <a:lnTo>
                    <a:pt x="627" y="902"/>
                  </a:lnTo>
                  <a:lnTo>
                    <a:pt x="629" y="903"/>
                  </a:lnTo>
                  <a:lnTo>
                    <a:pt x="632" y="903"/>
                  </a:lnTo>
                  <a:lnTo>
                    <a:pt x="635" y="903"/>
                  </a:lnTo>
                  <a:lnTo>
                    <a:pt x="637" y="902"/>
                  </a:lnTo>
                  <a:lnTo>
                    <a:pt x="641" y="901"/>
                  </a:lnTo>
                  <a:lnTo>
                    <a:pt x="643" y="899"/>
                  </a:lnTo>
                  <a:lnTo>
                    <a:pt x="645" y="897"/>
                  </a:lnTo>
                  <a:lnTo>
                    <a:pt x="646" y="893"/>
                  </a:lnTo>
                  <a:lnTo>
                    <a:pt x="647" y="891"/>
                  </a:lnTo>
                  <a:lnTo>
                    <a:pt x="647" y="888"/>
                  </a:lnTo>
                  <a:lnTo>
                    <a:pt x="647" y="885"/>
                  </a:lnTo>
                  <a:lnTo>
                    <a:pt x="646" y="883"/>
                  </a:lnTo>
                  <a:lnTo>
                    <a:pt x="645" y="879"/>
                  </a:lnTo>
                  <a:lnTo>
                    <a:pt x="643" y="877"/>
                  </a:lnTo>
                  <a:lnTo>
                    <a:pt x="467" y="701"/>
                  </a:lnTo>
                  <a:lnTo>
                    <a:pt x="467" y="602"/>
                  </a:lnTo>
                  <a:lnTo>
                    <a:pt x="888" y="602"/>
                  </a:lnTo>
                  <a:lnTo>
                    <a:pt x="892" y="602"/>
                  </a:lnTo>
                  <a:lnTo>
                    <a:pt x="894" y="601"/>
                  </a:lnTo>
                  <a:lnTo>
                    <a:pt x="897" y="599"/>
                  </a:lnTo>
                  <a:lnTo>
                    <a:pt x="899" y="597"/>
                  </a:lnTo>
                  <a:lnTo>
                    <a:pt x="900" y="595"/>
                  </a:lnTo>
                  <a:lnTo>
                    <a:pt x="902" y="593"/>
                  </a:lnTo>
                  <a:lnTo>
                    <a:pt x="902" y="590"/>
                  </a:lnTo>
                  <a:lnTo>
                    <a:pt x="903" y="587"/>
                  </a:lnTo>
                  <a:lnTo>
                    <a:pt x="903" y="15"/>
                  </a:lnTo>
                  <a:lnTo>
                    <a:pt x="902" y="12"/>
                  </a:lnTo>
                  <a:lnTo>
                    <a:pt x="902" y="8"/>
                  </a:lnTo>
                  <a:lnTo>
                    <a:pt x="900" y="6"/>
                  </a:lnTo>
                  <a:lnTo>
                    <a:pt x="899" y="4"/>
                  </a:lnTo>
                  <a:lnTo>
                    <a:pt x="897" y="2"/>
                  </a:lnTo>
                  <a:lnTo>
                    <a:pt x="894" y="1"/>
                  </a:lnTo>
                  <a:lnTo>
                    <a:pt x="892" y="0"/>
                  </a:lnTo>
                  <a:lnTo>
                    <a:pt x="8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566">
              <a:extLst>
                <a:ext uri="{FF2B5EF4-FFF2-40B4-BE49-F238E27FC236}">
                  <a16:creationId xmlns:a16="http://schemas.microsoft.com/office/drawing/2014/main" id="{B7B50F87-A3AA-4FB6-9692-24BF5512F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5" y="4843463"/>
              <a:ext cx="200025" cy="73025"/>
            </a:xfrm>
            <a:custGeom>
              <a:avLst/>
              <a:gdLst>
                <a:gd name="T0" fmla="*/ 151 w 632"/>
                <a:gd name="T1" fmla="*/ 151 h 226"/>
                <a:gd name="T2" fmla="*/ 157 w 632"/>
                <a:gd name="T3" fmla="*/ 149 h 226"/>
                <a:gd name="T4" fmla="*/ 161 w 632"/>
                <a:gd name="T5" fmla="*/ 146 h 226"/>
                <a:gd name="T6" fmla="*/ 288 w 632"/>
                <a:gd name="T7" fmla="*/ 217 h 226"/>
                <a:gd name="T8" fmla="*/ 292 w 632"/>
                <a:gd name="T9" fmla="*/ 223 h 226"/>
                <a:gd name="T10" fmla="*/ 299 w 632"/>
                <a:gd name="T11" fmla="*/ 226 h 226"/>
                <a:gd name="T12" fmla="*/ 302 w 632"/>
                <a:gd name="T13" fmla="*/ 226 h 226"/>
                <a:gd name="T14" fmla="*/ 307 w 632"/>
                <a:gd name="T15" fmla="*/ 225 h 226"/>
                <a:gd name="T16" fmla="*/ 313 w 632"/>
                <a:gd name="T17" fmla="*/ 222 h 226"/>
                <a:gd name="T18" fmla="*/ 471 w 632"/>
                <a:gd name="T19" fmla="*/ 191 h 226"/>
                <a:gd name="T20" fmla="*/ 477 w 632"/>
                <a:gd name="T21" fmla="*/ 195 h 226"/>
                <a:gd name="T22" fmla="*/ 483 w 632"/>
                <a:gd name="T23" fmla="*/ 196 h 226"/>
                <a:gd name="T24" fmla="*/ 488 w 632"/>
                <a:gd name="T25" fmla="*/ 194 h 226"/>
                <a:gd name="T26" fmla="*/ 494 w 632"/>
                <a:gd name="T27" fmla="*/ 191 h 226"/>
                <a:gd name="T28" fmla="*/ 631 w 632"/>
                <a:gd name="T29" fmla="*/ 23 h 226"/>
                <a:gd name="T30" fmla="*/ 632 w 632"/>
                <a:gd name="T31" fmla="*/ 16 h 226"/>
                <a:gd name="T32" fmla="*/ 632 w 632"/>
                <a:gd name="T33" fmla="*/ 11 h 226"/>
                <a:gd name="T34" fmla="*/ 629 w 632"/>
                <a:gd name="T35" fmla="*/ 5 h 226"/>
                <a:gd name="T36" fmla="*/ 625 w 632"/>
                <a:gd name="T37" fmla="*/ 2 h 226"/>
                <a:gd name="T38" fmla="*/ 619 w 632"/>
                <a:gd name="T39" fmla="*/ 0 h 226"/>
                <a:gd name="T40" fmla="*/ 613 w 632"/>
                <a:gd name="T41" fmla="*/ 1 h 226"/>
                <a:gd name="T42" fmla="*/ 607 w 632"/>
                <a:gd name="T43" fmla="*/ 3 h 226"/>
                <a:gd name="T44" fmla="*/ 481 w 632"/>
                <a:gd name="T45" fmla="*/ 159 h 226"/>
                <a:gd name="T46" fmla="*/ 415 w 632"/>
                <a:gd name="T47" fmla="*/ 93 h 226"/>
                <a:gd name="T48" fmla="*/ 409 w 632"/>
                <a:gd name="T49" fmla="*/ 91 h 226"/>
                <a:gd name="T50" fmla="*/ 404 w 632"/>
                <a:gd name="T51" fmla="*/ 91 h 226"/>
                <a:gd name="T52" fmla="*/ 398 w 632"/>
                <a:gd name="T53" fmla="*/ 93 h 226"/>
                <a:gd name="T54" fmla="*/ 307 w 632"/>
                <a:gd name="T55" fmla="*/ 185 h 226"/>
                <a:gd name="T56" fmla="*/ 247 w 632"/>
                <a:gd name="T57" fmla="*/ 39 h 226"/>
                <a:gd name="T58" fmla="*/ 242 w 632"/>
                <a:gd name="T59" fmla="*/ 34 h 226"/>
                <a:gd name="T60" fmla="*/ 234 w 632"/>
                <a:gd name="T61" fmla="*/ 33 h 226"/>
                <a:gd name="T62" fmla="*/ 227 w 632"/>
                <a:gd name="T63" fmla="*/ 35 h 226"/>
                <a:gd name="T64" fmla="*/ 144 w 632"/>
                <a:gd name="T65" fmla="*/ 121 h 226"/>
                <a:gd name="T66" fmla="*/ 12 w 632"/>
                <a:gd name="T67" fmla="*/ 121 h 226"/>
                <a:gd name="T68" fmla="*/ 7 w 632"/>
                <a:gd name="T69" fmla="*/ 123 h 226"/>
                <a:gd name="T70" fmla="*/ 3 w 632"/>
                <a:gd name="T71" fmla="*/ 128 h 226"/>
                <a:gd name="T72" fmla="*/ 0 w 632"/>
                <a:gd name="T73" fmla="*/ 133 h 226"/>
                <a:gd name="T74" fmla="*/ 0 w 632"/>
                <a:gd name="T75" fmla="*/ 138 h 226"/>
                <a:gd name="T76" fmla="*/ 3 w 632"/>
                <a:gd name="T77" fmla="*/ 144 h 226"/>
                <a:gd name="T78" fmla="*/ 7 w 632"/>
                <a:gd name="T79" fmla="*/ 148 h 226"/>
                <a:gd name="T80" fmla="*/ 12 w 632"/>
                <a:gd name="T81" fmla="*/ 150 h 226"/>
                <a:gd name="T82" fmla="*/ 15 w 632"/>
                <a:gd name="T83" fmla="*/ 15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226">
                  <a:moveTo>
                    <a:pt x="15" y="151"/>
                  </a:moveTo>
                  <a:lnTo>
                    <a:pt x="151" y="151"/>
                  </a:lnTo>
                  <a:lnTo>
                    <a:pt x="154" y="150"/>
                  </a:lnTo>
                  <a:lnTo>
                    <a:pt x="157" y="149"/>
                  </a:lnTo>
                  <a:lnTo>
                    <a:pt x="159" y="148"/>
                  </a:lnTo>
                  <a:lnTo>
                    <a:pt x="161" y="146"/>
                  </a:lnTo>
                  <a:lnTo>
                    <a:pt x="230" y="75"/>
                  </a:lnTo>
                  <a:lnTo>
                    <a:pt x="288" y="217"/>
                  </a:lnTo>
                  <a:lnTo>
                    <a:pt x="289" y="220"/>
                  </a:lnTo>
                  <a:lnTo>
                    <a:pt x="292" y="223"/>
                  </a:lnTo>
                  <a:lnTo>
                    <a:pt x="294" y="224"/>
                  </a:lnTo>
                  <a:lnTo>
                    <a:pt x="299" y="226"/>
                  </a:lnTo>
                  <a:lnTo>
                    <a:pt x="300" y="226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7" y="225"/>
                  </a:lnTo>
                  <a:lnTo>
                    <a:pt x="309" y="223"/>
                  </a:lnTo>
                  <a:lnTo>
                    <a:pt x="313" y="222"/>
                  </a:lnTo>
                  <a:lnTo>
                    <a:pt x="407" y="127"/>
                  </a:lnTo>
                  <a:lnTo>
                    <a:pt x="471" y="191"/>
                  </a:lnTo>
                  <a:lnTo>
                    <a:pt x="473" y="193"/>
                  </a:lnTo>
                  <a:lnTo>
                    <a:pt x="477" y="195"/>
                  </a:lnTo>
                  <a:lnTo>
                    <a:pt x="480" y="196"/>
                  </a:lnTo>
                  <a:lnTo>
                    <a:pt x="483" y="196"/>
                  </a:lnTo>
                  <a:lnTo>
                    <a:pt x="486" y="195"/>
                  </a:lnTo>
                  <a:lnTo>
                    <a:pt x="488" y="194"/>
                  </a:lnTo>
                  <a:lnTo>
                    <a:pt x="492" y="193"/>
                  </a:lnTo>
                  <a:lnTo>
                    <a:pt x="494" y="191"/>
                  </a:lnTo>
                  <a:lnTo>
                    <a:pt x="629" y="25"/>
                  </a:lnTo>
                  <a:lnTo>
                    <a:pt x="631" y="23"/>
                  </a:lnTo>
                  <a:lnTo>
                    <a:pt x="632" y="19"/>
                  </a:lnTo>
                  <a:lnTo>
                    <a:pt x="632" y="16"/>
                  </a:lnTo>
                  <a:lnTo>
                    <a:pt x="632" y="14"/>
                  </a:lnTo>
                  <a:lnTo>
                    <a:pt x="632" y="11"/>
                  </a:lnTo>
                  <a:lnTo>
                    <a:pt x="631" y="9"/>
                  </a:lnTo>
                  <a:lnTo>
                    <a:pt x="629" y="5"/>
                  </a:lnTo>
                  <a:lnTo>
                    <a:pt x="627" y="3"/>
                  </a:lnTo>
                  <a:lnTo>
                    <a:pt x="625" y="2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3" y="1"/>
                  </a:lnTo>
                  <a:lnTo>
                    <a:pt x="611" y="2"/>
                  </a:lnTo>
                  <a:lnTo>
                    <a:pt x="607" y="3"/>
                  </a:lnTo>
                  <a:lnTo>
                    <a:pt x="605" y="5"/>
                  </a:lnTo>
                  <a:lnTo>
                    <a:pt x="481" y="159"/>
                  </a:lnTo>
                  <a:lnTo>
                    <a:pt x="418" y="95"/>
                  </a:lnTo>
                  <a:lnTo>
                    <a:pt x="415" y="93"/>
                  </a:lnTo>
                  <a:lnTo>
                    <a:pt x="412" y="91"/>
                  </a:lnTo>
                  <a:lnTo>
                    <a:pt x="409" y="91"/>
                  </a:lnTo>
                  <a:lnTo>
                    <a:pt x="407" y="90"/>
                  </a:lnTo>
                  <a:lnTo>
                    <a:pt x="404" y="91"/>
                  </a:lnTo>
                  <a:lnTo>
                    <a:pt x="400" y="91"/>
                  </a:lnTo>
                  <a:lnTo>
                    <a:pt x="398" y="93"/>
                  </a:lnTo>
                  <a:lnTo>
                    <a:pt x="396" y="95"/>
                  </a:lnTo>
                  <a:lnTo>
                    <a:pt x="307" y="185"/>
                  </a:lnTo>
                  <a:lnTo>
                    <a:pt x="249" y="42"/>
                  </a:lnTo>
                  <a:lnTo>
                    <a:pt x="247" y="39"/>
                  </a:lnTo>
                  <a:lnTo>
                    <a:pt x="244" y="36"/>
                  </a:lnTo>
                  <a:lnTo>
                    <a:pt x="242" y="34"/>
                  </a:lnTo>
                  <a:lnTo>
                    <a:pt x="237" y="33"/>
                  </a:lnTo>
                  <a:lnTo>
                    <a:pt x="234" y="33"/>
                  </a:lnTo>
                  <a:lnTo>
                    <a:pt x="230" y="33"/>
                  </a:lnTo>
                  <a:lnTo>
                    <a:pt x="227" y="35"/>
                  </a:lnTo>
                  <a:lnTo>
                    <a:pt x="224" y="38"/>
                  </a:lnTo>
                  <a:lnTo>
                    <a:pt x="144" y="121"/>
                  </a:lnTo>
                  <a:lnTo>
                    <a:pt x="15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2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2" y="142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7" y="148"/>
                  </a:lnTo>
                  <a:lnTo>
                    <a:pt x="9" y="150"/>
                  </a:lnTo>
                  <a:lnTo>
                    <a:pt x="12" y="150"/>
                  </a:lnTo>
                  <a:lnTo>
                    <a:pt x="15" y="151"/>
                  </a:lnTo>
                  <a:lnTo>
                    <a:pt x="15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507606" y="5484032"/>
            <a:ext cx="3359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IIT KHARAGPUR</a:t>
            </a:r>
            <a:endParaRPr lang="en-IN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3514"/>
            <a:ext cx="10515600" cy="1325563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Q3.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analysis of </a:t>
            </a:r>
            <a:r>
              <a:rPr lang="en-US" sz="3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PM10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sz="3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 Speed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Temperature</a:t>
            </a:r>
            <a:endParaRPr lang="en-IN" sz="36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53" y="1120930"/>
            <a:ext cx="10508088" cy="1096624"/>
          </a:xfrm>
        </p:spPr>
        <p:txBody>
          <a:bodyPr/>
          <a:lstStyle/>
          <a:p>
            <a:endParaRPr lang="en-US" dirty="0" smtClean="0"/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we are to use </a:t>
            </a:r>
            <a:r>
              <a:rPr lang="en-US" sz="1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T-test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the method of Statistical Hypothesis Testing that would help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 to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decide between if at all PM10 is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related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any of the above mentioned attributes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124" y="3502614"/>
            <a:ext cx="2337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T-TEST PROCEDURE</a:t>
            </a:r>
          </a:p>
          <a:p>
            <a:endParaRPr lang="en-IN" dirty="0"/>
          </a:p>
        </p:txBody>
      </p:sp>
      <p:sp>
        <p:nvSpPr>
          <p:cNvPr id="5" name="Right Arrow 4"/>
          <p:cNvSpPr/>
          <p:nvPr/>
        </p:nvSpPr>
        <p:spPr>
          <a:xfrm>
            <a:off x="838200" y="4225122"/>
            <a:ext cx="1210614" cy="605307"/>
          </a:xfrm>
          <a:prstGeom prst="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9882" y="2343955"/>
            <a:ext cx="63439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H_0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PM10 and Wind-Speed are not Correlated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H_a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PM10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correlated with Wind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H_0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Null Hypothesis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H_a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Alternative Hypothesis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 statistic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  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Here the degrees of freedom is n-2 where n is the number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data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 and r is the modulus of Correlation Coefficient. 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according to the theory of Statistical Hypothesis testing as this is a one-tailed test we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t_calculated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t_cutoff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our H_0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Null Hypothesis would be essentially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rejected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worth taking the risk of incurring type-1 error. And else: we fail to reject H_0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eventually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 it.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4154" y="3580325"/>
            <a:ext cx="1014441" cy="4909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58356" y="2579758"/>
            <a:ext cx="1410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endParaRPr lang="en-IN" sz="1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58356" y="3955457"/>
            <a:ext cx="1227555" cy="307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</a:t>
            </a:r>
            <a:endParaRPr lang="en-IN" sz="1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58356" y="5273779"/>
            <a:ext cx="1262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ACCEPTION</a:t>
            </a:r>
            <a:endParaRPr lang="en-IN" sz="1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32586" y="6117465"/>
            <a:ext cx="8886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cutoff t-value</a:t>
            </a:r>
            <a:r>
              <a:rPr lang="en-US" dirty="0"/>
              <a:t> </a:t>
            </a:r>
            <a:r>
              <a:rPr lang="en-US" dirty="0" smtClean="0"/>
              <a:t>at 5% level of significance and 498 (500-2) degrees of freedom is 1.65(approx.). 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4185634" y="3490175"/>
            <a:ext cx="2846231" cy="1867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7508384" y="2115569"/>
            <a:ext cx="35545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j-lt"/>
              </a:rPr>
              <a:t>CONCLUSION</a:t>
            </a:r>
          </a:p>
          <a:p>
            <a:endParaRPr lang="en-US" dirty="0"/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accept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Wind-Speed are not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any kind of relation and this small correlation whatsoever have crept into our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chance!.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21971"/>
              </p:ext>
            </p:extLst>
          </p:nvPr>
        </p:nvGraphicFramePr>
        <p:xfrm>
          <a:off x="898658" y="1935695"/>
          <a:ext cx="559229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6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068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WIND SPEED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CORRELATION COEFFICIENT</a:t>
                      </a:r>
                      <a:endParaRPr lang="en-IN" b="1" dirty="0" smtClean="0"/>
                    </a:p>
                    <a:p>
                      <a:endParaRPr lang="en-IN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0.068</a:t>
                      </a:r>
                    </a:p>
                    <a:p>
                      <a:endParaRPr lang="en-IN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T-VALUE</a:t>
                      </a:r>
                      <a:endParaRPr lang="en-IN" b="1" dirty="0" smtClean="0"/>
                    </a:p>
                    <a:p>
                      <a:endParaRPr lang="en-IN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1.521</a:t>
                      </a:r>
                    </a:p>
                    <a:p>
                      <a:endParaRPr lang="en-IN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NULL HYPOTHESIS</a:t>
                      </a:r>
                      <a:endParaRPr lang="en-IN" b="1" dirty="0" smtClean="0"/>
                    </a:p>
                    <a:p>
                      <a:endParaRPr lang="en-IN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ACCEPT THE NULL HYPOTHESIS</a:t>
                      </a:r>
                      <a:endParaRPr lang="en-IN" b="1" dirty="0" smtClean="0"/>
                    </a:p>
                    <a:p>
                      <a:endParaRPr lang="en-IN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85611" y="360608"/>
            <a:ext cx="10071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analysis of </a:t>
            </a:r>
            <a:r>
              <a:rPr lang="en-US" sz="3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PM10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sz="3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 Speed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9617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079" y="37800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analysis of </a:t>
            </a:r>
            <a:r>
              <a:rPr lang="en-US" sz="3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PM10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3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Temperature</a:t>
            </a:r>
            <a:r>
              <a:rPr lang="en-IN" sz="3600" dirty="0"/>
              <a:t/>
            </a:r>
            <a:br>
              <a:rPr lang="en-IN" sz="3600" dirty="0"/>
            </a:br>
            <a:endParaRPr lang="en-IN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959255"/>
              </p:ext>
            </p:extLst>
          </p:nvPr>
        </p:nvGraphicFramePr>
        <p:xfrm>
          <a:off x="851079" y="1906762"/>
          <a:ext cx="5575480" cy="292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95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 TEMPERATURE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5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CORRELATION COEFFICIENT</a:t>
                      </a:r>
                      <a:endParaRPr lang="en-IN" b="1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-0.41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8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T-VALUE</a:t>
                      </a:r>
                      <a:endParaRPr lang="en-IN" b="1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10.031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4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NULL HYPOTHESIS</a:t>
                      </a:r>
                      <a:endParaRPr lang="en-IN" b="1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REJECT THE NULL HYPOTHESIS</a:t>
                      </a:r>
                      <a:endParaRPr lang="en-IN" b="1" dirty="0" smtClean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778839" y="1815921"/>
            <a:ext cx="31939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since the t value is greater than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t_cutoff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reject the hypothesis and conclude that PM10 and Air Temperature are significantly correlated to one another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1532586" y="6117465"/>
            <a:ext cx="8886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cutoff t-value</a:t>
            </a:r>
            <a:r>
              <a:rPr lang="en-US" dirty="0"/>
              <a:t> </a:t>
            </a:r>
            <a:r>
              <a:rPr lang="en-US" dirty="0" smtClean="0"/>
              <a:t>at 5% level of significance and 498 (500-2) degrees of freedom is 1.65(approx.).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697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4704" y="695459"/>
            <a:ext cx="91826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TAKE-AWAYS FOR </a:t>
            </a:r>
            <a:r>
              <a:rPr lang="en-US" sz="28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 SPEED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TEMPERATURE</a:t>
            </a:r>
            <a:endParaRPr lang="en-IN" sz="28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365161" y="2859110"/>
            <a:ext cx="3825025" cy="25500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ounded Rectangle 3"/>
          <p:cNvSpPr/>
          <p:nvPr/>
        </p:nvSpPr>
        <p:spPr>
          <a:xfrm>
            <a:off x="6581104" y="2794715"/>
            <a:ext cx="4146997" cy="25886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1757966" y="3670478"/>
            <a:ext cx="3039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 &amp; WIND SPEED are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correlated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54592" y="3670478"/>
            <a:ext cx="3322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 &amp; AIR TEMPERATURE are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correlated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76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Q4.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 Analysis of </a:t>
            </a:r>
            <a:r>
              <a:rPr lang="en-US" sz="3600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PM10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600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PM2.5</a:t>
            </a:r>
            <a:endParaRPr lang="en-IN" sz="3600" i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 we are to find the coefficients and determine the </a:t>
            </a:r>
            <a:r>
              <a:rPr lang="en-US" sz="1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linear mode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that would be able to predict the concentration of PM10 and PM2.5 . For this purpose we only consider Linear Models and decide among them which is the best with Statistical Hypothesis Testing. Here we use </a:t>
            </a:r>
            <a:r>
              <a:rPr lang="en-US" sz="1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F-Statistic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b="1" i="1" dirty="0" smtClean="0"/>
              <a:t>Modelling the Concentration of PM-10 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we would consider  models which are Linear.</a:t>
            </a:r>
          </a:p>
          <a:p>
            <a:pPr marL="342900" indent="-342900">
              <a:buAutoNum type="alphaLcPeriod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 = (Air Temperature)*c1 + (Wind Speed)*c2 +d + error</a:t>
            </a:r>
          </a:p>
          <a:p>
            <a:pPr marL="342900" indent="-342900">
              <a:buFont typeface="Arial" panose="020B0604020202020204" pitchFamily="34" charset="0"/>
              <a:buAutoNum type="alphaLcPeriod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PM10= (Air Temperature)*c1 + d + error</a:t>
            </a:r>
          </a:p>
          <a:p>
            <a:pPr marL="342900" indent="-342900">
              <a:buFont typeface="Arial" panose="020B0604020202020204" pitchFamily="34" charset="0"/>
              <a:buAutoNum type="alphaLcPeriod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PM10=(Wind Speed)*c1 +  d + error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time we would determine the coefficients through </a:t>
            </a:r>
            <a:r>
              <a:rPr lang="en-US" sz="1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least squares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would evaluate </a:t>
            </a:r>
            <a:r>
              <a:rPr lang="en-US" sz="1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degrees of          freedom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also the </a:t>
            </a:r>
            <a:r>
              <a:rPr lang="en-US" sz="1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 of squared residue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all the data belonging to the Testing data</a:t>
            </a:r>
            <a:r>
              <a:rPr lang="en-US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916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Q4a.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600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PM10</a:t>
            </a:r>
            <a:endParaRPr lang="en-IN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308020"/>
              </p:ext>
            </p:extLst>
          </p:nvPr>
        </p:nvGraphicFramePr>
        <p:xfrm>
          <a:off x="657896" y="2279560"/>
          <a:ext cx="105156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513">
                <a:tc>
                  <a:txBody>
                    <a:bodyPr/>
                    <a:lstStyle/>
                    <a:p>
                      <a:r>
                        <a:rPr lang="en-US" dirty="0" smtClean="0"/>
                        <a:t>Coefficients</a:t>
                      </a:r>
                      <a:r>
                        <a:rPr lang="en-US" baseline="0" dirty="0" smtClean="0"/>
                        <a:t> associated &gt;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 </a:t>
                      </a:r>
                      <a:r>
                        <a:rPr lang="en-US" b="1" dirty="0" smtClean="0"/>
                        <a:t>Temperature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Wind</a:t>
                      </a:r>
                      <a:r>
                        <a:rPr lang="en-US" baseline="0" dirty="0" smtClean="0"/>
                        <a:t> Speed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Intercept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 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-14.60855586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-3.05967196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746.7049963597715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 b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-14.53006377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736.2413680160535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 c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17.66596888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319.0380659610652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417454"/>
            <a:ext cx="99671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models are:-</a:t>
            </a:r>
          </a:p>
          <a:p>
            <a:pPr marL="342900" indent="-342900"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 = -</a:t>
            </a:r>
            <a:r>
              <a:rPr lang="en-IN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14.60*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r>
              <a:rPr lang="en-IN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IN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3.05*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Speed+</a:t>
            </a:r>
            <a:r>
              <a:rPr lang="en-IN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746.70</a:t>
            </a:r>
          </a:p>
          <a:p>
            <a:pPr marL="342900" indent="-342900"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PM10=-14.53*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Temperature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+736.24</a:t>
            </a:r>
          </a:p>
          <a:p>
            <a:pPr marL="342900" indent="-342900"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PM10=17.66*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Speed+319.03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4626" y="420290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we first determine the Null Hypothesis and Alternative Hypothesis.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H_0 : The simpler model (model b) performs at-least as good as the complex model.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H_a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complex model (model a) performs actually better than the simple one.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572712"/>
              </p:ext>
            </p:extLst>
          </p:nvPr>
        </p:nvGraphicFramePr>
        <p:xfrm>
          <a:off x="624626" y="2079102"/>
          <a:ext cx="10515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r>
                        <a:rPr lang="en-US" baseline="0" dirty="0" smtClean="0"/>
                        <a:t> Squared Error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predictors less than that of Full mdl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F_Statistic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 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34216.547571975934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 b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34222.01074287675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0.07935329922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</a:t>
                      </a:r>
                      <a:r>
                        <a:rPr lang="en-US" b="1" baseline="0" dirty="0" smtClean="0"/>
                        <a:t> c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41104.01069493179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100.01413372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4626" y="4069724"/>
            <a:ext cx="88027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F_Cutoff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=3.87 (approx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F- value of model b is smaller than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F_cutoff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fail to reject that the Simpler model performs as good as Model a now as complexity of Model a &gt; Model b, we conclude Model b is better than Model a.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 F-value of model c &gt; cut off value thus we conclude  Model c performs worse than  Model a.</a:t>
            </a:r>
          </a:p>
          <a:p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 Model b &gt; Model a &gt; Model c</a:t>
            </a:r>
          </a:p>
          <a:p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9633398" y="515154"/>
            <a:ext cx="2150771" cy="1432149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9955369" y="1061951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633398" y="4363470"/>
            <a:ext cx="2253803" cy="146325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78096" y="4910431"/>
            <a:ext cx="185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45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Q4b.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</a:t>
            </a:r>
            <a:r>
              <a:rPr lang="en-US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PM2.5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338712"/>
              </p:ext>
            </p:extLst>
          </p:nvPr>
        </p:nvGraphicFramePr>
        <p:xfrm>
          <a:off x="722290" y="2009104"/>
          <a:ext cx="10515600" cy="1944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6178">
                <a:tc>
                  <a:txBody>
                    <a:bodyPr/>
                    <a:lstStyle/>
                    <a:p>
                      <a:r>
                        <a:rPr lang="en-US" dirty="0" smtClean="0"/>
                        <a:t>Coefficients</a:t>
                      </a:r>
                      <a:r>
                        <a:rPr lang="en-US" baseline="0" dirty="0" smtClean="0"/>
                        <a:t> associated &gt;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 Temperature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Wind</a:t>
                      </a:r>
                      <a:r>
                        <a:rPr lang="en-US" baseline="0" dirty="0" smtClean="0"/>
                        <a:t> Speed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Intercept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 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-6.39070774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8.7383198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303.67720896390654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 b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-6.6148785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333.5609782111226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7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 c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17.805028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116.58860225228784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6685" y="4481848"/>
            <a:ext cx="105220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models are:-</a:t>
            </a:r>
          </a:p>
          <a:p>
            <a:pPr marL="342900" indent="-342900"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PM2.5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6.39*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Temperature</a:t>
            </a:r>
            <a:r>
              <a:rPr lang="en-IN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+8.73*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 Speed+</a:t>
            </a:r>
            <a:r>
              <a:rPr lang="en-IN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303.67</a:t>
            </a:r>
            <a:endParaRPr lang="en-IN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PM2.5=-6.61*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Temperature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+333.56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PM2.5=17.80*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Speed+116.58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71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859793"/>
              </p:ext>
            </p:extLst>
          </p:nvPr>
        </p:nvGraphicFramePr>
        <p:xfrm>
          <a:off x="838200" y="2353659"/>
          <a:ext cx="986522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6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r>
                        <a:rPr lang="en-US" baseline="0" dirty="0" smtClean="0"/>
                        <a:t> Squared Error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predictors less than that of Full mdl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F_Statistic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 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7928.542681407251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 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7973.1032705220805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2.793276574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r>
                        <a:rPr lang="en-US" baseline="0" dirty="0" smtClean="0"/>
                        <a:t> 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9246.625287754807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82.68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5611" y="4829577"/>
            <a:ext cx="77659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F_Cutoff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=3.87 (approx.)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 thus we accept that Model b is better than Model a as F- value of Model b is less than Model a. And Model c is worse off than Model a and thus according to Model Performance :</a:t>
            </a:r>
          </a:p>
          <a:p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b &gt; Model a &gt; Model c.</a:t>
            </a:r>
            <a:endParaRPr lang="en-IN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611" y="605307"/>
            <a:ext cx="81523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we first determine the Null Hypothesis and Alternative Hypothesis.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H_0 : The simpler model (model b) performs at-least as good as the complex model.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H_a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The complex model (model a) performs actually better than the simple one.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9633398" y="515154"/>
            <a:ext cx="2150771" cy="1432149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9955369" y="1061951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530365" y="4829577"/>
            <a:ext cx="2356835" cy="146325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72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02277" y="1512536"/>
            <a:ext cx="4365937" cy="15450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502277" y="2041962"/>
            <a:ext cx="4185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PM10=-14.53* Air Temperature +736.24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529588" y="1512536"/>
            <a:ext cx="4855335" cy="15450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24541" y="2041962"/>
            <a:ext cx="4250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PM2.5=-6.61* Air Temperature +333.56</a:t>
            </a:r>
          </a:p>
          <a:p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1893195" y="579302"/>
            <a:ext cx="783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 MODELS FOR </a:t>
            </a:r>
            <a:r>
              <a:rPr lang="en-US" sz="32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PM10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PM2.5</a:t>
            </a:r>
            <a:endParaRPr lang="en-IN" sz="32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5113" y="3406085"/>
            <a:ext cx="3390900" cy="3352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119" y="3406085"/>
            <a:ext cx="3409950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Analysis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 1">
            <a:extLst>
              <a:ext uri="{FF2B5EF4-FFF2-40B4-BE49-F238E27FC236}">
                <a16:creationId xmlns:a16="http://schemas.microsoft.com/office/drawing/2014/main" id="{5B804E9F-B6B5-41F9-9B63-9AF435FDC2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-405667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0092C447-C8E1-4B12-B012-E6D21CBB1F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1761132" y="2673357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7E139379-1914-4446-8D6D-984A47041A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3927930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rapezoid 44">
            <a:extLst>
              <a:ext uri="{FF2B5EF4-FFF2-40B4-BE49-F238E27FC236}">
                <a16:creationId xmlns:a16="http://schemas.microsoft.com/office/drawing/2014/main" id="{F79B51BB-1B30-4ED8-B26D-21EE8BC675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6094728" y="2631261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89DA262E-0502-4E65-8ABA-E063880EAC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5400000">
            <a:off x="8263685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1076604" y="2886560"/>
            <a:ext cx="13716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INTRODUCTION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751D31D-3535-411D-8BAC-95CCC90AB185}"/>
              </a:ext>
            </a:extLst>
          </p:cNvPr>
          <p:cNvSpPr/>
          <p:nvPr/>
        </p:nvSpPr>
        <p:spPr>
          <a:xfrm>
            <a:off x="3243403" y="2886560"/>
            <a:ext cx="13716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DESCRIPTIVE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STATISTICS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A4D735A-8F75-4E2A-8F1A-CC303B0718BA}"/>
              </a:ext>
            </a:extLst>
          </p:cNvPr>
          <p:cNvSpPr/>
          <p:nvPr/>
        </p:nvSpPr>
        <p:spPr>
          <a:xfrm>
            <a:off x="5410201" y="2886560"/>
            <a:ext cx="137160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RELATION BETWEEN PM10 AND PM2.5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4AB9282-0505-49EB-AABF-998083225E3A}"/>
              </a:ext>
            </a:extLst>
          </p:cNvPr>
          <p:cNvSpPr/>
          <p:nvPr/>
        </p:nvSpPr>
        <p:spPr>
          <a:xfrm>
            <a:off x="7577000" y="2886560"/>
            <a:ext cx="1371600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RELATIONAL ANALYSIS OF PM10 WITH WIND SPEED AND AIR TEMPERATURE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668C4B5-BCEC-465A-ADA5-6A054B15F7A3}"/>
              </a:ext>
            </a:extLst>
          </p:cNvPr>
          <p:cNvSpPr/>
          <p:nvPr/>
        </p:nvSpPr>
        <p:spPr>
          <a:xfrm>
            <a:off x="9745956" y="2886560"/>
            <a:ext cx="137160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REGRESSIONAL ANALYSIS OF PM10 AND PM2.5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6" name="Freeform 4197" descr="Icon of shopping cart.">
            <a:extLst>
              <a:ext uri="{FF2B5EF4-FFF2-40B4-BE49-F238E27FC236}">
                <a16:creationId xmlns:a16="http://schemas.microsoft.com/office/drawing/2014/main" id="{DEC447B3-FDD1-438D-A671-84CC56DF3DFC}"/>
              </a:ext>
            </a:extLst>
          </p:cNvPr>
          <p:cNvSpPr>
            <a:spLocks noEditPoints="1"/>
          </p:cNvSpPr>
          <p:nvPr/>
        </p:nvSpPr>
        <p:spPr bwMode="auto">
          <a:xfrm>
            <a:off x="1572237" y="2313021"/>
            <a:ext cx="380334" cy="348640"/>
          </a:xfrm>
          <a:custGeom>
            <a:avLst/>
            <a:gdLst>
              <a:gd name="T0" fmla="*/ 540 w 901"/>
              <a:gd name="T1" fmla="*/ 161 h 826"/>
              <a:gd name="T2" fmla="*/ 360 w 901"/>
              <a:gd name="T3" fmla="*/ 255 h 826"/>
              <a:gd name="T4" fmla="*/ 360 w 901"/>
              <a:gd name="T5" fmla="*/ 255 h 826"/>
              <a:gd name="T6" fmla="*/ 201 w 901"/>
              <a:gd name="T7" fmla="*/ 255 h 826"/>
              <a:gd name="T8" fmla="*/ 749 w 901"/>
              <a:gd name="T9" fmla="*/ 46 h 826"/>
              <a:gd name="T10" fmla="*/ 692 w 901"/>
              <a:gd name="T11" fmla="*/ 248 h 826"/>
              <a:gd name="T12" fmla="*/ 568 w 901"/>
              <a:gd name="T13" fmla="*/ 103 h 826"/>
              <a:gd name="T14" fmla="*/ 556 w 901"/>
              <a:gd name="T15" fmla="*/ 104 h 826"/>
              <a:gd name="T16" fmla="*/ 341 w 901"/>
              <a:gd name="T17" fmla="*/ 135 h 826"/>
              <a:gd name="T18" fmla="*/ 333 w 901"/>
              <a:gd name="T19" fmla="*/ 141 h 826"/>
              <a:gd name="T20" fmla="*/ 330 w 901"/>
              <a:gd name="T21" fmla="*/ 255 h 826"/>
              <a:gd name="T22" fmla="*/ 120 w 901"/>
              <a:gd name="T23" fmla="*/ 4 h 826"/>
              <a:gd name="T24" fmla="*/ 109 w 901"/>
              <a:gd name="T25" fmla="*/ 0 h 826"/>
              <a:gd name="T26" fmla="*/ 5 w 901"/>
              <a:gd name="T27" fmla="*/ 48 h 826"/>
              <a:gd name="T28" fmla="*/ 0 w 901"/>
              <a:gd name="T29" fmla="*/ 58 h 826"/>
              <a:gd name="T30" fmla="*/ 82 w 901"/>
              <a:gd name="T31" fmla="*/ 255 h 826"/>
              <a:gd name="T32" fmla="*/ 5 w 901"/>
              <a:gd name="T33" fmla="*/ 259 h 826"/>
              <a:gd name="T34" fmla="*/ 0 w 901"/>
              <a:gd name="T35" fmla="*/ 271 h 826"/>
              <a:gd name="T36" fmla="*/ 120 w 901"/>
              <a:gd name="T37" fmla="*/ 643 h 826"/>
              <a:gd name="T38" fmla="*/ 589 w 901"/>
              <a:gd name="T39" fmla="*/ 676 h 826"/>
              <a:gd name="T40" fmla="*/ 157 w 901"/>
              <a:gd name="T41" fmla="*/ 679 h 826"/>
              <a:gd name="T42" fmla="*/ 131 w 901"/>
              <a:gd name="T43" fmla="*/ 693 h 826"/>
              <a:gd name="T44" fmla="*/ 113 w 901"/>
              <a:gd name="T45" fmla="*/ 716 h 826"/>
              <a:gd name="T46" fmla="*/ 105 w 901"/>
              <a:gd name="T47" fmla="*/ 744 h 826"/>
              <a:gd name="T48" fmla="*/ 108 w 901"/>
              <a:gd name="T49" fmla="*/ 774 h 826"/>
              <a:gd name="T50" fmla="*/ 122 w 901"/>
              <a:gd name="T51" fmla="*/ 798 h 826"/>
              <a:gd name="T52" fmla="*/ 144 w 901"/>
              <a:gd name="T53" fmla="*/ 818 h 826"/>
              <a:gd name="T54" fmla="*/ 172 w 901"/>
              <a:gd name="T55" fmla="*/ 826 h 826"/>
              <a:gd name="T56" fmla="*/ 202 w 901"/>
              <a:gd name="T57" fmla="*/ 823 h 826"/>
              <a:gd name="T58" fmla="*/ 228 w 901"/>
              <a:gd name="T59" fmla="*/ 809 h 826"/>
              <a:gd name="T60" fmla="*/ 246 w 901"/>
              <a:gd name="T61" fmla="*/ 787 h 826"/>
              <a:gd name="T62" fmla="*/ 255 w 901"/>
              <a:gd name="T63" fmla="*/ 759 h 826"/>
              <a:gd name="T64" fmla="*/ 246 w 901"/>
              <a:gd name="T65" fmla="*/ 716 h 826"/>
              <a:gd name="T66" fmla="*/ 514 w 901"/>
              <a:gd name="T67" fmla="*/ 727 h 826"/>
              <a:gd name="T68" fmla="*/ 512 w 901"/>
              <a:gd name="T69" fmla="*/ 766 h 826"/>
              <a:gd name="T70" fmla="*/ 523 w 901"/>
              <a:gd name="T71" fmla="*/ 793 h 826"/>
              <a:gd name="T72" fmla="*/ 543 w 901"/>
              <a:gd name="T73" fmla="*/ 813 h 826"/>
              <a:gd name="T74" fmla="*/ 570 w 901"/>
              <a:gd name="T75" fmla="*/ 825 h 826"/>
              <a:gd name="T76" fmla="*/ 601 w 901"/>
              <a:gd name="T77" fmla="*/ 825 h 826"/>
              <a:gd name="T78" fmla="*/ 628 w 901"/>
              <a:gd name="T79" fmla="*/ 813 h 826"/>
              <a:gd name="T80" fmla="*/ 648 w 901"/>
              <a:gd name="T81" fmla="*/ 793 h 826"/>
              <a:gd name="T82" fmla="*/ 659 w 901"/>
              <a:gd name="T83" fmla="*/ 766 h 826"/>
              <a:gd name="T84" fmla="*/ 658 w 901"/>
              <a:gd name="T85" fmla="*/ 730 h 826"/>
              <a:gd name="T86" fmla="*/ 635 w 901"/>
              <a:gd name="T87" fmla="*/ 695 h 826"/>
              <a:gd name="T88" fmla="*/ 630 w 901"/>
              <a:gd name="T89" fmla="*/ 635 h 826"/>
              <a:gd name="T90" fmla="*/ 886 w 901"/>
              <a:gd name="T91" fmla="*/ 75 h 826"/>
              <a:gd name="T92" fmla="*/ 897 w 901"/>
              <a:gd name="T93" fmla="*/ 70 h 826"/>
              <a:gd name="T94" fmla="*/ 901 w 901"/>
              <a:gd name="T95" fmla="*/ 60 h 826"/>
              <a:gd name="T96" fmla="*/ 897 w 901"/>
              <a:gd name="T97" fmla="*/ 49 h 826"/>
              <a:gd name="T98" fmla="*/ 886 w 901"/>
              <a:gd name="T99" fmla="*/ 4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1" h="826">
                <a:moveTo>
                  <a:pt x="442" y="255"/>
                </a:moveTo>
                <a:lnTo>
                  <a:pt x="540" y="161"/>
                </a:lnTo>
                <a:lnTo>
                  <a:pt x="540" y="161"/>
                </a:lnTo>
                <a:lnTo>
                  <a:pt x="540" y="161"/>
                </a:lnTo>
                <a:lnTo>
                  <a:pt x="562" y="139"/>
                </a:lnTo>
                <a:lnTo>
                  <a:pt x="659" y="255"/>
                </a:lnTo>
                <a:lnTo>
                  <a:pt x="442" y="255"/>
                </a:lnTo>
                <a:close/>
                <a:moveTo>
                  <a:pt x="360" y="255"/>
                </a:moveTo>
                <a:lnTo>
                  <a:pt x="360" y="165"/>
                </a:lnTo>
                <a:lnTo>
                  <a:pt x="493" y="165"/>
                </a:lnTo>
                <a:lnTo>
                  <a:pt x="399" y="255"/>
                </a:lnTo>
                <a:lnTo>
                  <a:pt x="360" y="255"/>
                </a:lnTo>
                <a:close/>
                <a:moveTo>
                  <a:pt x="114" y="255"/>
                </a:moveTo>
                <a:lnTo>
                  <a:pt x="34" y="67"/>
                </a:lnTo>
                <a:lnTo>
                  <a:pt x="101" y="35"/>
                </a:lnTo>
                <a:lnTo>
                  <a:pt x="201" y="255"/>
                </a:lnTo>
                <a:lnTo>
                  <a:pt x="114" y="255"/>
                </a:lnTo>
                <a:close/>
                <a:moveTo>
                  <a:pt x="886" y="45"/>
                </a:moveTo>
                <a:lnTo>
                  <a:pt x="753" y="45"/>
                </a:lnTo>
                <a:lnTo>
                  <a:pt x="749" y="46"/>
                </a:lnTo>
                <a:lnTo>
                  <a:pt x="745" y="48"/>
                </a:lnTo>
                <a:lnTo>
                  <a:pt x="740" y="51"/>
                </a:lnTo>
                <a:lnTo>
                  <a:pt x="739" y="57"/>
                </a:lnTo>
                <a:lnTo>
                  <a:pt x="692" y="248"/>
                </a:lnTo>
                <a:lnTo>
                  <a:pt x="575" y="107"/>
                </a:lnTo>
                <a:lnTo>
                  <a:pt x="573" y="105"/>
                </a:lnTo>
                <a:lnTo>
                  <a:pt x="571" y="104"/>
                </a:lnTo>
                <a:lnTo>
                  <a:pt x="568" y="103"/>
                </a:lnTo>
                <a:lnTo>
                  <a:pt x="564" y="102"/>
                </a:lnTo>
                <a:lnTo>
                  <a:pt x="561" y="102"/>
                </a:lnTo>
                <a:lnTo>
                  <a:pt x="559" y="103"/>
                </a:lnTo>
                <a:lnTo>
                  <a:pt x="556" y="104"/>
                </a:lnTo>
                <a:lnTo>
                  <a:pt x="554" y="106"/>
                </a:lnTo>
                <a:lnTo>
                  <a:pt x="524" y="135"/>
                </a:lnTo>
                <a:lnTo>
                  <a:pt x="345" y="135"/>
                </a:lnTo>
                <a:lnTo>
                  <a:pt x="341" y="135"/>
                </a:lnTo>
                <a:lnTo>
                  <a:pt x="339" y="136"/>
                </a:lnTo>
                <a:lnTo>
                  <a:pt x="336" y="138"/>
                </a:lnTo>
                <a:lnTo>
                  <a:pt x="334" y="139"/>
                </a:lnTo>
                <a:lnTo>
                  <a:pt x="333" y="141"/>
                </a:lnTo>
                <a:lnTo>
                  <a:pt x="331" y="144"/>
                </a:lnTo>
                <a:lnTo>
                  <a:pt x="331" y="147"/>
                </a:lnTo>
                <a:lnTo>
                  <a:pt x="330" y="150"/>
                </a:lnTo>
                <a:lnTo>
                  <a:pt x="330" y="255"/>
                </a:lnTo>
                <a:lnTo>
                  <a:pt x="234" y="255"/>
                </a:lnTo>
                <a:lnTo>
                  <a:pt x="123" y="8"/>
                </a:lnTo>
                <a:lnTo>
                  <a:pt x="122" y="6"/>
                </a:lnTo>
                <a:lnTo>
                  <a:pt x="120" y="4"/>
                </a:lnTo>
                <a:lnTo>
                  <a:pt x="117" y="2"/>
                </a:lnTo>
                <a:lnTo>
                  <a:pt x="114" y="1"/>
                </a:lnTo>
                <a:lnTo>
                  <a:pt x="111" y="0"/>
                </a:lnTo>
                <a:lnTo>
                  <a:pt x="109" y="0"/>
                </a:lnTo>
                <a:lnTo>
                  <a:pt x="106" y="0"/>
                </a:lnTo>
                <a:lnTo>
                  <a:pt x="102" y="1"/>
                </a:lnTo>
                <a:lnTo>
                  <a:pt x="8" y="46"/>
                </a:lnTo>
                <a:lnTo>
                  <a:pt x="5" y="48"/>
                </a:lnTo>
                <a:lnTo>
                  <a:pt x="3" y="50"/>
                </a:lnTo>
                <a:lnTo>
                  <a:pt x="2" y="52"/>
                </a:lnTo>
                <a:lnTo>
                  <a:pt x="1" y="54"/>
                </a:lnTo>
                <a:lnTo>
                  <a:pt x="0" y="58"/>
                </a:lnTo>
                <a:lnTo>
                  <a:pt x="0" y="60"/>
                </a:lnTo>
                <a:lnTo>
                  <a:pt x="0" y="63"/>
                </a:lnTo>
                <a:lnTo>
                  <a:pt x="1" y="66"/>
                </a:lnTo>
                <a:lnTo>
                  <a:pt x="82" y="255"/>
                </a:lnTo>
                <a:lnTo>
                  <a:pt x="15" y="255"/>
                </a:lnTo>
                <a:lnTo>
                  <a:pt x="11" y="256"/>
                </a:lnTo>
                <a:lnTo>
                  <a:pt x="7" y="257"/>
                </a:lnTo>
                <a:lnTo>
                  <a:pt x="5" y="259"/>
                </a:lnTo>
                <a:lnTo>
                  <a:pt x="2" y="261"/>
                </a:lnTo>
                <a:lnTo>
                  <a:pt x="1" y="265"/>
                </a:lnTo>
                <a:lnTo>
                  <a:pt x="0" y="268"/>
                </a:lnTo>
                <a:lnTo>
                  <a:pt x="0" y="271"/>
                </a:lnTo>
                <a:lnTo>
                  <a:pt x="1" y="275"/>
                </a:lnTo>
                <a:lnTo>
                  <a:pt x="114" y="635"/>
                </a:lnTo>
                <a:lnTo>
                  <a:pt x="116" y="640"/>
                </a:lnTo>
                <a:lnTo>
                  <a:pt x="120" y="643"/>
                </a:lnTo>
                <a:lnTo>
                  <a:pt x="123" y="645"/>
                </a:lnTo>
                <a:lnTo>
                  <a:pt x="128" y="646"/>
                </a:lnTo>
                <a:lnTo>
                  <a:pt x="596" y="646"/>
                </a:lnTo>
                <a:lnTo>
                  <a:pt x="589" y="676"/>
                </a:lnTo>
                <a:lnTo>
                  <a:pt x="180" y="676"/>
                </a:lnTo>
                <a:lnTo>
                  <a:pt x="172" y="676"/>
                </a:lnTo>
                <a:lnTo>
                  <a:pt x="165" y="677"/>
                </a:lnTo>
                <a:lnTo>
                  <a:pt x="157" y="679"/>
                </a:lnTo>
                <a:lnTo>
                  <a:pt x="151" y="682"/>
                </a:lnTo>
                <a:lnTo>
                  <a:pt x="144" y="685"/>
                </a:lnTo>
                <a:lnTo>
                  <a:pt x="138" y="689"/>
                </a:lnTo>
                <a:lnTo>
                  <a:pt x="131" y="693"/>
                </a:lnTo>
                <a:lnTo>
                  <a:pt x="127" y="698"/>
                </a:lnTo>
                <a:lnTo>
                  <a:pt x="122" y="703"/>
                </a:lnTo>
                <a:lnTo>
                  <a:pt x="117" y="709"/>
                </a:lnTo>
                <a:lnTo>
                  <a:pt x="113" y="716"/>
                </a:lnTo>
                <a:lnTo>
                  <a:pt x="110" y="722"/>
                </a:lnTo>
                <a:lnTo>
                  <a:pt x="108" y="729"/>
                </a:lnTo>
                <a:lnTo>
                  <a:pt x="106" y="736"/>
                </a:lnTo>
                <a:lnTo>
                  <a:pt x="105" y="744"/>
                </a:lnTo>
                <a:lnTo>
                  <a:pt x="105" y="751"/>
                </a:lnTo>
                <a:lnTo>
                  <a:pt x="105" y="759"/>
                </a:lnTo>
                <a:lnTo>
                  <a:pt x="106" y="766"/>
                </a:lnTo>
                <a:lnTo>
                  <a:pt x="108" y="774"/>
                </a:lnTo>
                <a:lnTo>
                  <a:pt x="110" y="780"/>
                </a:lnTo>
                <a:lnTo>
                  <a:pt x="113" y="787"/>
                </a:lnTo>
                <a:lnTo>
                  <a:pt x="117" y="793"/>
                </a:lnTo>
                <a:lnTo>
                  <a:pt x="122" y="798"/>
                </a:lnTo>
                <a:lnTo>
                  <a:pt x="127" y="804"/>
                </a:lnTo>
                <a:lnTo>
                  <a:pt x="131" y="809"/>
                </a:lnTo>
                <a:lnTo>
                  <a:pt x="138" y="813"/>
                </a:lnTo>
                <a:lnTo>
                  <a:pt x="144" y="818"/>
                </a:lnTo>
                <a:lnTo>
                  <a:pt x="151" y="821"/>
                </a:lnTo>
                <a:lnTo>
                  <a:pt x="157" y="823"/>
                </a:lnTo>
                <a:lnTo>
                  <a:pt x="165" y="825"/>
                </a:lnTo>
                <a:lnTo>
                  <a:pt x="172" y="826"/>
                </a:lnTo>
                <a:lnTo>
                  <a:pt x="180" y="826"/>
                </a:lnTo>
                <a:lnTo>
                  <a:pt x="187" y="826"/>
                </a:lnTo>
                <a:lnTo>
                  <a:pt x="195" y="825"/>
                </a:lnTo>
                <a:lnTo>
                  <a:pt x="202" y="823"/>
                </a:lnTo>
                <a:lnTo>
                  <a:pt x="209" y="821"/>
                </a:lnTo>
                <a:lnTo>
                  <a:pt x="215" y="818"/>
                </a:lnTo>
                <a:lnTo>
                  <a:pt x="221" y="813"/>
                </a:lnTo>
                <a:lnTo>
                  <a:pt x="228" y="809"/>
                </a:lnTo>
                <a:lnTo>
                  <a:pt x="233" y="804"/>
                </a:lnTo>
                <a:lnTo>
                  <a:pt x="238" y="798"/>
                </a:lnTo>
                <a:lnTo>
                  <a:pt x="242" y="793"/>
                </a:lnTo>
                <a:lnTo>
                  <a:pt x="246" y="787"/>
                </a:lnTo>
                <a:lnTo>
                  <a:pt x="249" y="780"/>
                </a:lnTo>
                <a:lnTo>
                  <a:pt x="251" y="774"/>
                </a:lnTo>
                <a:lnTo>
                  <a:pt x="254" y="766"/>
                </a:lnTo>
                <a:lnTo>
                  <a:pt x="255" y="759"/>
                </a:lnTo>
                <a:lnTo>
                  <a:pt x="255" y="751"/>
                </a:lnTo>
                <a:lnTo>
                  <a:pt x="254" y="738"/>
                </a:lnTo>
                <a:lnTo>
                  <a:pt x="250" y="727"/>
                </a:lnTo>
                <a:lnTo>
                  <a:pt x="246" y="716"/>
                </a:lnTo>
                <a:lnTo>
                  <a:pt x="240" y="706"/>
                </a:lnTo>
                <a:lnTo>
                  <a:pt x="526" y="706"/>
                </a:lnTo>
                <a:lnTo>
                  <a:pt x="519" y="716"/>
                </a:lnTo>
                <a:lnTo>
                  <a:pt x="514" y="727"/>
                </a:lnTo>
                <a:lnTo>
                  <a:pt x="511" y="738"/>
                </a:lnTo>
                <a:lnTo>
                  <a:pt x="510" y="751"/>
                </a:lnTo>
                <a:lnTo>
                  <a:pt x="511" y="759"/>
                </a:lnTo>
                <a:lnTo>
                  <a:pt x="512" y="766"/>
                </a:lnTo>
                <a:lnTo>
                  <a:pt x="514" y="774"/>
                </a:lnTo>
                <a:lnTo>
                  <a:pt x="516" y="780"/>
                </a:lnTo>
                <a:lnTo>
                  <a:pt x="519" y="787"/>
                </a:lnTo>
                <a:lnTo>
                  <a:pt x="523" y="793"/>
                </a:lnTo>
                <a:lnTo>
                  <a:pt x="528" y="798"/>
                </a:lnTo>
                <a:lnTo>
                  <a:pt x="532" y="804"/>
                </a:lnTo>
                <a:lnTo>
                  <a:pt x="538" y="809"/>
                </a:lnTo>
                <a:lnTo>
                  <a:pt x="543" y="813"/>
                </a:lnTo>
                <a:lnTo>
                  <a:pt x="549" y="818"/>
                </a:lnTo>
                <a:lnTo>
                  <a:pt x="556" y="821"/>
                </a:lnTo>
                <a:lnTo>
                  <a:pt x="563" y="823"/>
                </a:lnTo>
                <a:lnTo>
                  <a:pt x="570" y="825"/>
                </a:lnTo>
                <a:lnTo>
                  <a:pt x="577" y="826"/>
                </a:lnTo>
                <a:lnTo>
                  <a:pt x="586" y="826"/>
                </a:lnTo>
                <a:lnTo>
                  <a:pt x="593" y="826"/>
                </a:lnTo>
                <a:lnTo>
                  <a:pt x="601" y="825"/>
                </a:lnTo>
                <a:lnTo>
                  <a:pt x="607" y="823"/>
                </a:lnTo>
                <a:lnTo>
                  <a:pt x="615" y="821"/>
                </a:lnTo>
                <a:lnTo>
                  <a:pt x="621" y="818"/>
                </a:lnTo>
                <a:lnTo>
                  <a:pt x="628" y="813"/>
                </a:lnTo>
                <a:lnTo>
                  <a:pt x="633" y="809"/>
                </a:lnTo>
                <a:lnTo>
                  <a:pt x="638" y="804"/>
                </a:lnTo>
                <a:lnTo>
                  <a:pt x="644" y="798"/>
                </a:lnTo>
                <a:lnTo>
                  <a:pt x="648" y="793"/>
                </a:lnTo>
                <a:lnTo>
                  <a:pt x="651" y="787"/>
                </a:lnTo>
                <a:lnTo>
                  <a:pt x="654" y="780"/>
                </a:lnTo>
                <a:lnTo>
                  <a:pt x="658" y="774"/>
                </a:lnTo>
                <a:lnTo>
                  <a:pt x="659" y="766"/>
                </a:lnTo>
                <a:lnTo>
                  <a:pt x="660" y="759"/>
                </a:lnTo>
                <a:lnTo>
                  <a:pt x="661" y="751"/>
                </a:lnTo>
                <a:lnTo>
                  <a:pt x="660" y="740"/>
                </a:lnTo>
                <a:lnTo>
                  <a:pt x="658" y="730"/>
                </a:lnTo>
                <a:lnTo>
                  <a:pt x="653" y="720"/>
                </a:lnTo>
                <a:lnTo>
                  <a:pt x="649" y="710"/>
                </a:lnTo>
                <a:lnTo>
                  <a:pt x="643" y="702"/>
                </a:lnTo>
                <a:lnTo>
                  <a:pt x="635" y="695"/>
                </a:lnTo>
                <a:lnTo>
                  <a:pt x="627" y="689"/>
                </a:lnTo>
                <a:lnTo>
                  <a:pt x="618" y="684"/>
                </a:lnTo>
                <a:lnTo>
                  <a:pt x="629" y="637"/>
                </a:lnTo>
                <a:lnTo>
                  <a:pt x="630" y="635"/>
                </a:lnTo>
                <a:lnTo>
                  <a:pt x="630" y="634"/>
                </a:lnTo>
                <a:lnTo>
                  <a:pt x="717" y="274"/>
                </a:lnTo>
                <a:lnTo>
                  <a:pt x="765" y="75"/>
                </a:lnTo>
                <a:lnTo>
                  <a:pt x="886" y="75"/>
                </a:lnTo>
                <a:lnTo>
                  <a:pt x="889" y="75"/>
                </a:lnTo>
                <a:lnTo>
                  <a:pt x="891" y="74"/>
                </a:lnTo>
                <a:lnTo>
                  <a:pt x="895" y="73"/>
                </a:lnTo>
                <a:lnTo>
                  <a:pt x="897" y="70"/>
                </a:lnTo>
                <a:lnTo>
                  <a:pt x="899" y="68"/>
                </a:lnTo>
                <a:lnTo>
                  <a:pt x="900" y="66"/>
                </a:lnTo>
                <a:lnTo>
                  <a:pt x="901" y="63"/>
                </a:lnTo>
                <a:lnTo>
                  <a:pt x="901" y="60"/>
                </a:lnTo>
                <a:lnTo>
                  <a:pt x="901" y="57"/>
                </a:lnTo>
                <a:lnTo>
                  <a:pt x="900" y="54"/>
                </a:lnTo>
                <a:lnTo>
                  <a:pt x="899" y="51"/>
                </a:lnTo>
                <a:lnTo>
                  <a:pt x="897" y="49"/>
                </a:lnTo>
                <a:lnTo>
                  <a:pt x="895" y="47"/>
                </a:lnTo>
                <a:lnTo>
                  <a:pt x="891" y="46"/>
                </a:lnTo>
                <a:lnTo>
                  <a:pt x="889" y="45"/>
                </a:lnTo>
                <a:lnTo>
                  <a:pt x="886" y="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7" name="Freeform 4344" descr="Icon of wrench. ">
            <a:extLst>
              <a:ext uri="{FF2B5EF4-FFF2-40B4-BE49-F238E27FC236}">
                <a16:creationId xmlns:a16="http://schemas.microsoft.com/office/drawing/2014/main" id="{C131659B-1A41-4821-9349-1E69BBBB560E}"/>
              </a:ext>
            </a:extLst>
          </p:cNvPr>
          <p:cNvSpPr>
            <a:spLocks/>
          </p:cNvSpPr>
          <p:nvPr/>
        </p:nvSpPr>
        <p:spPr bwMode="auto">
          <a:xfrm>
            <a:off x="3742205" y="2300343"/>
            <a:ext cx="373996" cy="373996"/>
          </a:xfrm>
          <a:custGeom>
            <a:avLst/>
            <a:gdLst>
              <a:gd name="T0" fmla="*/ 853 w 886"/>
              <a:gd name="T1" fmla="*/ 137 h 886"/>
              <a:gd name="T2" fmla="*/ 842 w 886"/>
              <a:gd name="T3" fmla="*/ 134 h 886"/>
              <a:gd name="T4" fmla="*/ 833 w 886"/>
              <a:gd name="T5" fmla="*/ 138 h 886"/>
              <a:gd name="T6" fmla="*/ 646 w 886"/>
              <a:gd name="T7" fmla="*/ 172 h 886"/>
              <a:gd name="T8" fmla="*/ 754 w 886"/>
              <a:gd name="T9" fmla="*/ 46 h 886"/>
              <a:gd name="T10" fmla="*/ 754 w 886"/>
              <a:gd name="T11" fmla="*/ 37 h 886"/>
              <a:gd name="T12" fmla="*/ 747 w 886"/>
              <a:gd name="T13" fmla="*/ 29 h 886"/>
              <a:gd name="T14" fmla="*/ 704 w 886"/>
              <a:gd name="T15" fmla="*/ 12 h 886"/>
              <a:gd name="T16" fmla="*/ 659 w 886"/>
              <a:gd name="T17" fmla="*/ 2 h 886"/>
              <a:gd name="T18" fmla="*/ 615 w 886"/>
              <a:gd name="T19" fmla="*/ 0 h 886"/>
              <a:gd name="T20" fmla="*/ 577 w 886"/>
              <a:gd name="T21" fmla="*/ 6 h 886"/>
              <a:gd name="T22" fmla="*/ 539 w 886"/>
              <a:gd name="T23" fmla="*/ 15 h 886"/>
              <a:gd name="T24" fmla="*/ 505 w 886"/>
              <a:gd name="T25" fmla="*/ 31 h 886"/>
              <a:gd name="T26" fmla="*/ 473 w 886"/>
              <a:gd name="T27" fmla="*/ 52 h 886"/>
              <a:gd name="T28" fmla="*/ 443 w 886"/>
              <a:gd name="T29" fmla="*/ 76 h 886"/>
              <a:gd name="T30" fmla="*/ 405 w 886"/>
              <a:gd name="T31" fmla="*/ 124 h 886"/>
              <a:gd name="T32" fmla="*/ 380 w 886"/>
              <a:gd name="T33" fmla="*/ 178 h 886"/>
              <a:gd name="T34" fmla="*/ 368 w 886"/>
              <a:gd name="T35" fmla="*/ 235 h 886"/>
              <a:gd name="T36" fmla="*/ 368 w 886"/>
              <a:gd name="T37" fmla="*/ 293 h 886"/>
              <a:gd name="T38" fmla="*/ 382 w 886"/>
              <a:gd name="T39" fmla="*/ 351 h 886"/>
              <a:gd name="T40" fmla="*/ 21 w 886"/>
              <a:gd name="T41" fmla="*/ 738 h 886"/>
              <a:gd name="T42" fmla="*/ 7 w 886"/>
              <a:gd name="T43" fmla="*/ 762 h 886"/>
              <a:gd name="T44" fmla="*/ 1 w 886"/>
              <a:gd name="T45" fmla="*/ 787 h 886"/>
              <a:gd name="T46" fmla="*/ 2 w 886"/>
              <a:gd name="T47" fmla="*/ 813 h 886"/>
              <a:gd name="T48" fmla="*/ 11 w 886"/>
              <a:gd name="T49" fmla="*/ 838 h 886"/>
              <a:gd name="T50" fmla="*/ 27 w 886"/>
              <a:gd name="T51" fmla="*/ 860 h 886"/>
              <a:gd name="T52" fmla="*/ 48 w 886"/>
              <a:gd name="T53" fmla="*/ 875 h 886"/>
              <a:gd name="T54" fmla="*/ 73 w 886"/>
              <a:gd name="T55" fmla="*/ 884 h 886"/>
              <a:gd name="T56" fmla="*/ 99 w 886"/>
              <a:gd name="T57" fmla="*/ 885 h 886"/>
              <a:gd name="T58" fmla="*/ 125 w 886"/>
              <a:gd name="T59" fmla="*/ 879 h 886"/>
              <a:gd name="T60" fmla="*/ 148 w 886"/>
              <a:gd name="T61" fmla="*/ 866 h 886"/>
              <a:gd name="T62" fmla="*/ 530 w 886"/>
              <a:gd name="T63" fmla="*/ 502 h 886"/>
              <a:gd name="T64" fmla="*/ 570 w 886"/>
              <a:gd name="T65" fmla="*/ 515 h 886"/>
              <a:gd name="T66" fmla="*/ 612 w 886"/>
              <a:gd name="T67" fmla="*/ 520 h 886"/>
              <a:gd name="T68" fmla="*/ 626 w 886"/>
              <a:gd name="T69" fmla="*/ 520 h 886"/>
              <a:gd name="T70" fmla="*/ 664 w 886"/>
              <a:gd name="T71" fmla="*/ 518 h 886"/>
              <a:gd name="T72" fmla="*/ 702 w 886"/>
              <a:gd name="T73" fmla="*/ 509 h 886"/>
              <a:gd name="T74" fmla="*/ 737 w 886"/>
              <a:gd name="T75" fmla="*/ 496 h 886"/>
              <a:gd name="T76" fmla="*/ 769 w 886"/>
              <a:gd name="T77" fmla="*/ 477 h 886"/>
              <a:gd name="T78" fmla="*/ 800 w 886"/>
              <a:gd name="T79" fmla="*/ 454 h 886"/>
              <a:gd name="T80" fmla="*/ 837 w 886"/>
              <a:gd name="T81" fmla="*/ 413 h 886"/>
              <a:gd name="T82" fmla="*/ 867 w 886"/>
              <a:gd name="T83" fmla="*/ 360 h 886"/>
              <a:gd name="T84" fmla="*/ 883 w 886"/>
              <a:gd name="T85" fmla="*/ 301 h 886"/>
              <a:gd name="T86" fmla="*/ 885 w 886"/>
              <a:gd name="T87" fmla="*/ 241 h 886"/>
              <a:gd name="T88" fmla="*/ 873 w 886"/>
              <a:gd name="T89" fmla="*/ 181 h 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86" h="886">
                <a:moveTo>
                  <a:pt x="857" y="143"/>
                </a:moveTo>
                <a:lnTo>
                  <a:pt x="855" y="139"/>
                </a:lnTo>
                <a:lnTo>
                  <a:pt x="853" y="137"/>
                </a:lnTo>
                <a:lnTo>
                  <a:pt x="849" y="135"/>
                </a:lnTo>
                <a:lnTo>
                  <a:pt x="846" y="133"/>
                </a:lnTo>
                <a:lnTo>
                  <a:pt x="842" y="134"/>
                </a:lnTo>
                <a:lnTo>
                  <a:pt x="839" y="135"/>
                </a:lnTo>
                <a:lnTo>
                  <a:pt x="836" y="136"/>
                </a:lnTo>
                <a:lnTo>
                  <a:pt x="833" y="138"/>
                </a:lnTo>
                <a:lnTo>
                  <a:pt x="712" y="259"/>
                </a:lnTo>
                <a:lnTo>
                  <a:pt x="646" y="259"/>
                </a:lnTo>
                <a:lnTo>
                  <a:pt x="646" y="172"/>
                </a:lnTo>
                <a:lnTo>
                  <a:pt x="751" y="53"/>
                </a:lnTo>
                <a:lnTo>
                  <a:pt x="753" y="49"/>
                </a:lnTo>
                <a:lnTo>
                  <a:pt x="754" y="46"/>
                </a:lnTo>
                <a:lnTo>
                  <a:pt x="755" y="43"/>
                </a:lnTo>
                <a:lnTo>
                  <a:pt x="755" y="39"/>
                </a:lnTo>
                <a:lnTo>
                  <a:pt x="754" y="37"/>
                </a:lnTo>
                <a:lnTo>
                  <a:pt x="752" y="33"/>
                </a:lnTo>
                <a:lnTo>
                  <a:pt x="750" y="31"/>
                </a:lnTo>
                <a:lnTo>
                  <a:pt x="747" y="29"/>
                </a:lnTo>
                <a:lnTo>
                  <a:pt x="733" y="23"/>
                </a:lnTo>
                <a:lnTo>
                  <a:pt x="719" y="16"/>
                </a:lnTo>
                <a:lnTo>
                  <a:pt x="704" y="12"/>
                </a:lnTo>
                <a:lnTo>
                  <a:pt x="689" y="8"/>
                </a:lnTo>
                <a:lnTo>
                  <a:pt x="674" y="5"/>
                </a:lnTo>
                <a:lnTo>
                  <a:pt x="659" y="2"/>
                </a:lnTo>
                <a:lnTo>
                  <a:pt x="643" y="1"/>
                </a:lnTo>
                <a:lnTo>
                  <a:pt x="628" y="0"/>
                </a:lnTo>
                <a:lnTo>
                  <a:pt x="615" y="0"/>
                </a:lnTo>
                <a:lnTo>
                  <a:pt x="602" y="1"/>
                </a:lnTo>
                <a:lnTo>
                  <a:pt x="589" y="3"/>
                </a:lnTo>
                <a:lnTo>
                  <a:pt x="577" y="6"/>
                </a:lnTo>
                <a:lnTo>
                  <a:pt x="564" y="8"/>
                </a:lnTo>
                <a:lnTo>
                  <a:pt x="552" y="11"/>
                </a:lnTo>
                <a:lnTo>
                  <a:pt x="539" y="15"/>
                </a:lnTo>
                <a:lnTo>
                  <a:pt x="527" y="19"/>
                </a:lnTo>
                <a:lnTo>
                  <a:pt x="516" y="25"/>
                </a:lnTo>
                <a:lnTo>
                  <a:pt x="505" y="31"/>
                </a:lnTo>
                <a:lnTo>
                  <a:pt x="493" y="37"/>
                </a:lnTo>
                <a:lnTo>
                  <a:pt x="482" y="44"/>
                </a:lnTo>
                <a:lnTo>
                  <a:pt x="473" y="52"/>
                </a:lnTo>
                <a:lnTo>
                  <a:pt x="462" y="59"/>
                </a:lnTo>
                <a:lnTo>
                  <a:pt x="452" y="68"/>
                </a:lnTo>
                <a:lnTo>
                  <a:pt x="443" y="76"/>
                </a:lnTo>
                <a:lnTo>
                  <a:pt x="429" y="91"/>
                </a:lnTo>
                <a:lnTo>
                  <a:pt x="416" y="107"/>
                </a:lnTo>
                <a:lnTo>
                  <a:pt x="405" y="124"/>
                </a:lnTo>
                <a:lnTo>
                  <a:pt x="396" y="141"/>
                </a:lnTo>
                <a:lnTo>
                  <a:pt x="387" y="160"/>
                </a:lnTo>
                <a:lnTo>
                  <a:pt x="380" y="178"/>
                </a:lnTo>
                <a:lnTo>
                  <a:pt x="374" y="196"/>
                </a:lnTo>
                <a:lnTo>
                  <a:pt x="370" y="215"/>
                </a:lnTo>
                <a:lnTo>
                  <a:pt x="368" y="235"/>
                </a:lnTo>
                <a:lnTo>
                  <a:pt x="366" y="254"/>
                </a:lnTo>
                <a:lnTo>
                  <a:pt x="367" y="274"/>
                </a:lnTo>
                <a:lnTo>
                  <a:pt x="368" y="293"/>
                </a:lnTo>
                <a:lnTo>
                  <a:pt x="371" y="313"/>
                </a:lnTo>
                <a:lnTo>
                  <a:pt x="376" y="332"/>
                </a:lnTo>
                <a:lnTo>
                  <a:pt x="382" y="351"/>
                </a:lnTo>
                <a:lnTo>
                  <a:pt x="390" y="369"/>
                </a:lnTo>
                <a:lnTo>
                  <a:pt x="27" y="732"/>
                </a:lnTo>
                <a:lnTo>
                  <a:pt x="21" y="738"/>
                </a:lnTo>
                <a:lnTo>
                  <a:pt x="16" y="746"/>
                </a:lnTo>
                <a:lnTo>
                  <a:pt x="11" y="753"/>
                </a:lnTo>
                <a:lnTo>
                  <a:pt x="7" y="762"/>
                </a:lnTo>
                <a:lnTo>
                  <a:pt x="4" y="769"/>
                </a:lnTo>
                <a:lnTo>
                  <a:pt x="2" y="778"/>
                </a:lnTo>
                <a:lnTo>
                  <a:pt x="1" y="787"/>
                </a:lnTo>
                <a:lnTo>
                  <a:pt x="0" y="796"/>
                </a:lnTo>
                <a:lnTo>
                  <a:pt x="1" y="805"/>
                </a:lnTo>
                <a:lnTo>
                  <a:pt x="2" y="813"/>
                </a:lnTo>
                <a:lnTo>
                  <a:pt x="4" y="822"/>
                </a:lnTo>
                <a:lnTo>
                  <a:pt x="7" y="830"/>
                </a:lnTo>
                <a:lnTo>
                  <a:pt x="11" y="838"/>
                </a:lnTo>
                <a:lnTo>
                  <a:pt x="15" y="845"/>
                </a:lnTo>
                <a:lnTo>
                  <a:pt x="20" y="853"/>
                </a:lnTo>
                <a:lnTo>
                  <a:pt x="27" y="860"/>
                </a:lnTo>
                <a:lnTo>
                  <a:pt x="33" y="866"/>
                </a:lnTo>
                <a:lnTo>
                  <a:pt x="41" y="871"/>
                </a:lnTo>
                <a:lnTo>
                  <a:pt x="48" y="875"/>
                </a:lnTo>
                <a:lnTo>
                  <a:pt x="55" y="879"/>
                </a:lnTo>
                <a:lnTo>
                  <a:pt x="64" y="882"/>
                </a:lnTo>
                <a:lnTo>
                  <a:pt x="73" y="884"/>
                </a:lnTo>
                <a:lnTo>
                  <a:pt x="81" y="885"/>
                </a:lnTo>
                <a:lnTo>
                  <a:pt x="91" y="886"/>
                </a:lnTo>
                <a:lnTo>
                  <a:pt x="99" y="885"/>
                </a:lnTo>
                <a:lnTo>
                  <a:pt x="108" y="884"/>
                </a:lnTo>
                <a:lnTo>
                  <a:pt x="116" y="882"/>
                </a:lnTo>
                <a:lnTo>
                  <a:pt x="125" y="879"/>
                </a:lnTo>
                <a:lnTo>
                  <a:pt x="133" y="875"/>
                </a:lnTo>
                <a:lnTo>
                  <a:pt x="140" y="871"/>
                </a:lnTo>
                <a:lnTo>
                  <a:pt x="148" y="866"/>
                </a:lnTo>
                <a:lnTo>
                  <a:pt x="154" y="860"/>
                </a:lnTo>
                <a:lnTo>
                  <a:pt x="517" y="497"/>
                </a:lnTo>
                <a:lnTo>
                  <a:pt x="530" y="502"/>
                </a:lnTo>
                <a:lnTo>
                  <a:pt x="543" y="507"/>
                </a:lnTo>
                <a:lnTo>
                  <a:pt x="556" y="512"/>
                </a:lnTo>
                <a:lnTo>
                  <a:pt x="570" y="515"/>
                </a:lnTo>
                <a:lnTo>
                  <a:pt x="584" y="517"/>
                </a:lnTo>
                <a:lnTo>
                  <a:pt x="598" y="519"/>
                </a:lnTo>
                <a:lnTo>
                  <a:pt x="612" y="520"/>
                </a:lnTo>
                <a:lnTo>
                  <a:pt x="626" y="520"/>
                </a:lnTo>
                <a:lnTo>
                  <a:pt x="626" y="520"/>
                </a:lnTo>
                <a:lnTo>
                  <a:pt x="626" y="520"/>
                </a:lnTo>
                <a:lnTo>
                  <a:pt x="639" y="520"/>
                </a:lnTo>
                <a:lnTo>
                  <a:pt x="651" y="519"/>
                </a:lnTo>
                <a:lnTo>
                  <a:pt x="664" y="518"/>
                </a:lnTo>
                <a:lnTo>
                  <a:pt x="677" y="516"/>
                </a:lnTo>
                <a:lnTo>
                  <a:pt x="689" y="513"/>
                </a:lnTo>
                <a:lnTo>
                  <a:pt x="702" y="509"/>
                </a:lnTo>
                <a:lnTo>
                  <a:pt x="714" y="505"/>
                </a:lnTo>
                <a:lnTo>
                  <a:pt x="725" y="501"/>
                </a:lnTo>
                <a:lnTo>
                  <a:pt x="737" y="496"/>
                </a:lnTo>
                <a:lnTo>
                  <a:pt x="748" y="490"/>
                </a:lnTo>
                <a:lnTo>
                  <a:pt x="758" y="484"/>
                </a:lnTo>
                <a:lnTo>
                  <a:pt x="769" y="477"/>
                </a:lnTo>
                <a:lnTo>
                  <a:pt x="780" y="470"/>
                </a:lnTo>
                <a:lnTo>
                  <a:pt x="791" y="462"/>
                </a:lnTo>
                <a:lnTo>
                  <a:pt x="800" y="454"/>
                </a:lnTo>
                <a:lnTo>
                  <a:pt x="810" y="444"/>
                </a:lnTo>
                <a:lnTo>
                  <a:pt x="824" y="429"/>
                </a:lnTo>
                <a:lnTo>
                  <a:pt x="837" y="413"/>
                </a:lnTo>
                <a:lnTo>
                  <a:pt x="848" y="396"/>
                </a:lnTo>
                <a:lnTo>
                  <a:pt x="858" y="378"/>
                </a:lnTo>
                <a:lnTo>
                  <a:pt x="867" y="360"/>
                </a:lnTo>
                <a:lnTo>
                  <a:pt x="873" y="340"/>
                </a:lnTo>
                <a:lnTo>
                  <a:pt x="878" y="321"/>
                </a:lnTo>
                <a:lnTo>
                  <a:pt x="883" y="301"/>
                </a:lnTo>
                <a:lnTo>
                  <a:pt x="885" y="282"/>
                </a:lnTo>
                <a:lnTo>
                  <a:pt x="886" y="261"/>
                </a:lnTo>
                <a:lnTo>
                  <a:pt x="885" y="241"/>
                </a:lnTo>
                <a:lnTo>
                  <a:pt x="883" y="221"/>
                </a:lnTo>
                <a:lnTo>
                  <a:pt x="878" y="200"/>
                </a:lnTo>
                <a:lnTo>
                  <a:pt x="873" y="181"/>
                </a:lnTo>
                <a:lnTo>
                  <a:pt x="865" y="162"/>
                </a:lnTo>
                <a:lnTo>
                  <a:pt x="857" y="1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58" name="Group 57" descr="Icon of money. ">
            <a:extLst>
              <a:ext uri="{FF2B5EF4-FFF2-40B4-BE49-F238E27FC236}">
                <a16:creationId xmlns:a16="http://schemas.microsoft.com/office/drawing/2014/main" id="{8FB81822-E09C-4A9F-BCD2-4BB20E38DA03}"/>
              </a:ext>
            </a:extLst>
          </p:cNvPr>
          <p:cNvGrpSpPr/>
          <p:nvPr/>
        </p:nvGrpSpPr>
        <p:grpSpPr>
          <a:xfrm>
            <a:off x="5905833" y="2296118"/>
            <a:ext cx="380334" cy="382447"/>
            <a:chOff x="3746500" y="1344613"/>
            <a:chExt cx="285750" cy="287338"/>
          </a:xfrm>
          <a:solidFill>
            <a:schemeClr val="bg1"/>
          </a:solidFill>
        </p:grpSpPr>
        <p:sp>
          <p:nvSpPr>
            <p:cNvPr id="59" name="Freeform 497">
              <a:extLst>
                <a:ext uri="{FF2B5EF4-FFF2-40B4-BE49-F238E27FC236}">
                  <a16:creationId xmlns:a16="http://schemas.microsoft.com/office/drawing/2014/main" id="{4325703C-49C2-4EC8-BBAF-CE488FCB0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500" y="1344613"/>
              <a:ext cx="285750" cy="182563"/>
            </a:xfrm>
            <a:custGeom>
              <a:avLst/>
              <a:gdLst>
                <a:gd name="T0" fmla="*/ 0 w 903"/>
                <a:gd name="T1" fmla="*/ 0 h 573"/>
                <a:gd name="T2" fmla="*/ 0 w 903"/>
                <a:gd name="T3" fmla="*/ 467 h 573"/>
                <a:gd name="T4" fmla="*/ 1 w 903"/>
                <a:gd name="T5" fmla="*/ 459 h 573"/>
                <a:gd name="T6" fmla="*/ 2 w 903"/>
                <a:gd name="T7" fmla="*/ 453 h 573"/>
                <a:gd name="T8" fmla="*/ 5 w 903"/>
                <a:gd name="T9" fmla="*/ 446 h 573"/>
                <a:gd name="T10" fmla="*/ 8 w 903"/>
                <a:gd name="T11" fmla="*/ 440 h 573"/>
                <a:gd name="T12" fmla="*/ 12 w 903"/>
                <a:gd name="T13" fmla="*/ 434 h 573"/>
                <a:gd name="T14" fmla="*/ 18 w 903"/>
                <a:gd name="T15" fmla="*/ 428 h 573"/>
                <a:gd name="T16" fmla="*/ 23 w 903"/>
                <a:gd name="T17" fmla="*/ 423 h 573"/>
                <a:gd name="T18" fmla="*/ 30 w 903"/>
                <a:gd name="T19" fmla="*/ 419 h 573"/>
                <a:gd name="T20" fmla="*/ 30 w 903"/>
                <a:gd name="T21" fmla="*/ 30 h 573"/>
                <a:gd name="T22" fmla="*/ 873 w 903"/>
                <a:gd name="T23" fmla="*/ 30 h 573"/>
                <a:gd name="T24" fmla="*/ 873 w 903"/>
                <a:gd name="T25" fmla="*/ 543 h 573"/>
                <a:gd name="T26" fmla="*/ 481 w 903"/>
                <a:gd name="T27" fmla="*/ 543 h 573"/>
                <a:gd name="T28" fmla="*/ 481 w 903"/>
                <a:gd name="T29" fmla="*/ 573 h 573"/>
                <a:gd name="T30" fmla="*/ 903 w 903"/>
                <a:gd name="T31" fmla="*/ 573 h 573"/>
                <a:gd name="T32" fmla="*/ 903 w 903"/>
                <a:gd name="T33" fmla="*/ 0 h 573"/>
                <a:gd name="T34" fmla="*/ 0 w 903"/>
                <a:gd name="T35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03" h="573">
                  <a:moveTo>
                    <a:pt x="0" y="0"/>
                  </a:moveTo>
                  <a:lnTo>
                    <a:pt x="0" y="467"/>
                  </a:lnTo>
                  <a:lnTo>
                    <a:pt x="1" y="459"/>
                  </a:lnTo>
                  <a:lnTo>
                    <a:pt x="2" y="453"/>
                  </a:lnTo>
                  <a:lnTo>
                    <a:pt x="5" y="446"/>
                  </a:lnTo>
                  <a:lnTo>
                    <a:pt x="8" y="440"/>
                  </a:lnTo>
                  <a:lnTo>
                    <a:pt x="12" y="434"/>
                  </a:lnTo>
                  <a:lnTo>
                    <a:pt x="18" y="428"/>
                  </a:lnTo>
                  <a:lnTo>
                    <a:pt x="23" y="423"/>
                  </a:lnTo>
                  <a:lnTo>
                    <a:pt x="30" y="419"/>
                  </a:lnTo>
                  <a:lnTo>
                    <a:pt x="30" y="30"/>
                  </a:lnTo>
                  <a:lnTo>
                    <a:pt x="873" y="30"/>
                  </a:lnTo>
                  <a:lnTo>
                    <a:pt x="873" y="543"/>
                  </a:lnTo>
                  <a:lnTo>
                    <a:pt x="481" y="543"/>
                  </a:lnTo>
                  <a:lnTo>
                    <a:pt x="481" y="573"/>
                  </a:lnTo>
                  <a:lnTo>
                    <a:pt x="903" y="573"/>
                  </a:lnTo>
                  <a:lnTo>
                    <a:pt x="90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" name="Freeform 498">
              <a:extLst>
                <a:ext uri="{FF2B5EF4-FFF2-40B4-BE49-F238E27FC236}">
                  <a16:creationId xmlns:a16="http://schemas.microsoft.com/office/drawing/2014/main" id="{A721923B-8DD3-47E1-B174-6D9950E778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75075" y="1373188"/>
              <a:ext cx="228600" cy="125413"/>
            </a:xfrm>
            <a:custGeom>
              <a:avLst/>
              <a:gdLst>
                <a:gd name="T0" fmla="*/ 330 w 723"/>
                <a:gd name="T1" fmla="*/ 283 h 392"/>
                <a:gd name="T2" fmla="*/ 295 w 723"/>
                <a:gd name="T3" fmla="*/ 263 h 392"/>
                <a:gd name="T4" fmla="*/ 269 w 723"/>
                <a:gd name="T5" fmla="*/ 232 h 392"/>
                <a:gd name="T6" fmla="*/ 257 w 723"/>
                <a:gd name="T7" fmla="*/ 192 h 392"/>
                <a:gd name="T8" fmla="*/ 260 w 723"/>
                <a:gd name="T9" fmla="*/ 151 h 392"/>
                <a:gd name="T10" fmla="*/ 281 w 723"/>
                <a:gd name="T11" fmla="*/ 115 h 392"/>
                <a:gd name="T12" fmla="*/ 312 w 723"/>
                <a:gd name="T13" fmla="*/ 90 h 392"/>
                <a:gd name="T14" fmla="*/ 350 w 723"/>
                <a:gd name="T15" fmla="*/ 77 h 392"/>
                <a:gd name="T16" fmla="*/ 392 w 723"/>
                <a:gd name="T17" fmla="*/ 81 h 392"/>
                <a:gd name="T18" fmla="*/ 429 w 723"/>
                <a:gd name="T19" fmla="*/ 100 h 392"/>
                <a:gd name="T20" fmla="*/ 454 w 723"/>
                <a:gd name="T21" fmla="*/ 131 h 392"/>
                <a:gd name="T22" fmla="*/ 466 w 723"/>
                <a:gd name="T23" fmla="*/ 171 h 392"/>
                <a:gd name="T24" fmla="*/ 462 w 723"/>
                <a:gd name="T25" fmla="*/ 213 h 392"/>
                <a:gd name="T26" fmla="*/ 443 w 723"/>
                <a:gd name="T27" fmla="*/ 248 h 392"/>
                <a:gd name="T28" fmla="*/ 412 w 723"/>
                <a:gd name="T29" fmla="*/ 274 h 392"/>
                <a:gd name="T30" fmla="*/ 372 w 723"/>
                <a:gd name="T31" fmla="*/ 287 h 392"/>
                <a:gd name="T32" fmla="*/ 96 w 723"/>
                <a:gd name="T33" fmla="*/ 151 h 392"/>
                <a:gd name="T34" fmla="*/ 68 w 723"/>
                <a:gd name="T35" fmla="*/ 131 h 392"/>
                <a:gd name="T36" fmla="*/ 61 w 723"/>
                <a:gd name="T37" fmla="*/ 97 h 392"/>
                <a:gd name="T38" fmla="*/ 80 w 723"/>
                <a:gd name="T39" fmla="*/ 69 h 392"/>
                <a:gd name="T40" fmla="*/ 114 w 723"/>
                <a:gd name="T41" fmla="*/ 63 h 392"/>
                <a:gd name="T42" fmla="*/ 143 w 723"/>
                <a:gd name="T43" fmla="*/ 81 h 392"/>
                <a:gd name="T44" fmla="*/ 150 w 723"/>
                <a:gd name="T45" fmla="*/ 115 h 392"/>
                <a:gd name="T46" fmla="*/ 131 w 723"/>
                <a:gd name="T47" fmla="*/ 144 h 392"/>
                <a:gd name="T48" fmla="*/ 106 w 723"/>
                <a:gd name="T49" fmla="*/ 152 h 392"/>
                <a:gd name="T50" fmla="*/ 642 w 723"/>
                <a:gd name="T51" fmla="*/ 249 h 392"/>
                <a:gd name="T52" fmla="*/ 661 w 723"/>
                <a:gd name="T53" fmla="*/ 278 h 392"/>
                <a:gd name="T54" fmla="*/ 655 w 723"/>
                <a:gd name="T55" fmla="*/ 313 h 392"/>
                <a:gd name="T56" fmla="*/ 626 w 723"/>
                <a:gd name="T57" fmla="*/ 331 h 392"/>
                <a:gd name="T58" fmla="*/ 592 w 723"/>
                <a:gd name="T59" fmla="*/ 324 h 392"/>
                <a:gd name="T60" fmla="*/ 573 w 723"/>
                <a:gd name="T61" fmla="*/ 297 h 392"/>
                <a:gd name="T62" fmla="*/ 580 w 723"/>
                <a:gd name="T63" fmla="*/ 262 h 392"/>
                <a:gd name="T64" fmla="*/ 608 w 723"/>
                <a:gd name="T65" fmla="*/ 243 h 392"/>
                <a:gd name="T66" fmla="*/ 669 w 723"/>
                <a:gd name="T67" fmla="*/ 392 h 392"/>
                <a:gd name="T68" fmla="*/ 691 w 723"/>
                <a:gd name="T69" fmla="*/ 386 h 392"/>
                <a:gd name="T70" fmla="*/ 709 w 723"/>
                <a:gd name="T71" fmla="*/ 371 h 392"/>
                <a:gd name="T72" fmla="*/ 720 w 723"/>
                <a:gd name="T73" fmla="*/ 350 h 392"/>
                <a:gd name="T74" fmla="*/ 723 w 723"/>
                <a:gd name="T75" fmla="*/ 62 h 392"/>
                <a:gd name="T76" fmla="*/ 718 w 723"/>
                <a:gd name="T77" fmla="*/ 38 h 392"/>
                <a:gd name="T78" fmla="*/ 705 w 723"/>
                <a:gd name="T79" fmla="*/ 19 h 392"/>
                <a:gd name="T80" fmla="*/ 686 w 723"/>
                <a:gd name="T81" fmla="*/ 6 h 392"/>
                <a:gd name="T82" fmla="*/ 663 w 723"/>
                <a:gd name="T83" fmla="*/ 2 h 392"/>
                <a:gd name="T84" fmla="*/ 43 w 723"/>
                <a:gd name="T85" fmla="*/ 4 h 392"/>
                <a:gd name="T86" fmla="*/ 22 w 723"/>
                <a:gd name="T87" fmla="*/ 14 h 392"/>
                <a:gd name="T88" fmla="*/ 7 w 723"/>
                <a:gd name="T89" fmla="*/ 33 h 392"/>
                <a:gd name="T90" fmla="*/ 1 w 723"/>
                <a:gd name="T91" fmla="*/ 55 h 392"/>
                <a:gd name="T92" fmla="*/ 46 w 723"/>
                <a:gd name="T93" fmla="*/ 294 h 392"/>
                <a:gd name="T94" fmla="*/ 151 w 723"/>
                <a:gd name="T95" fmla="*/ 287 h 392"/>
                <a:gd name="T96" fmla="*/ 244 w 723"/>
                <a:gd name="T97" fmla="*/ 293 h 392"/>
                <a:gd name="T98" fmla="*/ 326 w 723"/>
                <a:gd name="T99" fmla="*/ 312 h 392"/>
                <a:gd name="T100" fmla="*/ 373 w 723"/>
                <a:gd name="T101" fmla="*/ 337 h 392"/>
                <a:gd name="T102" fmla="*/ 389 w 723"/>
                <a:gd name="T103" fmla="*/ 36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23" h="392">
                  <a:moveTo>
                    <a:pt x="361" y="287"/>
                  </a:moveTo>
                  <a:lnTo>
                    <a:pt x="350" y="287"/>
                  </a:lnTo>
                  <a:lnTo>
                    <a:pt x="341" y="285"/>
                  </a:lnTo>
                  <a:lnTo>
                    <a:pt x="330" y="283"/>
                  </a:lnTo>
                  <a:lnTo>
                    <a:pt x="320" y="278"/>
                  </a:lnTo>
                  <a:lnTo>
                    <a:pt x="312" y="274"/>
                  </a:lnTo>
                  <a:lnTo>
                    <a:pt x="302" y="269"/>
                  </a:lnTo>
                  <a:lnTo>
                    <a:pt x="295" y="263"/>
                  </a:lnTo>
                  <a:lnTo>
                    <a:pt x="287" y="256"/>
                  </a:lnTo>
                  <a:lnTo>
                    <a:pt x="281" y="248"/>
                  </a:lnTo>
                  <a:lnTo>
                    <a:pt x="274" y="241"/>
                  </a:lnTo>
                  <a:lnTo>
                    <a:pt x="269" y="232"/>
                  </a:lnTo>
                  <a:lnTo>
                    <a:pt x="265" y="223"/>
                  </a:lnTo>
                  <a:lnTo>
                    <a:pt x="260" y="213"/>
                  </a:lnTo>
                  <a:lnTo>
                    <a:pt x="258" y="203"/>
                  </a:lnTo>
                  <a:lnTo>
                    <a:pt x="257" y="192"/>
                  </a:lnTo>
                  <a:lnTo>
                    <a:pt x="256" y="182"/>
                  </a:lnTo>
                  <a:lnTo>
                    <a:pt x="257" y="171"/>
                  </a:lnTo>
                  <a:lnTo>
                    <a:pt x="258" y="160"/>
                  </a:lnTo>
                  <a:lnTo>
                    <a:pt x="260" y="151"/>
                  </a:lnTo>
                  <a:lnTo>
                    <a:pt x="265" y="141"/>
                  </a:lnTo>
                  <a:lnTo>
                    <a:pt x="269" y="131"/>
                  </a:lnTo>
                  <a:lnTo>
                    <a:pt x="274" y="123"/>
                  </a:lnTo>
                  <a:lnTo>
                    <a:pt x="281" y="115"/>
                  </a:lnTo>
                  <a:lnTo>
                    <a:pt x="287" y="108"/>
                  </a:lnTo>
                  <a:lnTo>
                    <a:pt x="295" y="100"/>
                  </a:lnTo>
                  <a:lnTo>
                    <a:pt x="302" y="95"/>
                  </a:lnTo>
                  <a:lnTo>
                    <a:pt x="312" y="90"/>
                  </a:lnTo>
                  <a:lnTo>
                    <a:pt x="320" y="84"/>
                  </a:lnTo>
                  <a:lnTo>
                    <a:pt x="330" y="81"/>
                  </a:lnTo>
                  <a:lnTo>
                    <a:pt x="341" y="79"/>
                  </a:lnTo>
                  <a:lnTo>
                    <a:pt x="350" y="77"/>
                  </a:lnTo>
                  <a:lnTo>
                    <a:pt x="361" y="77"/>
                  </a:lnTo>
                  <a:lnTo>
                    <a:pt x="372" y="77"/>
                  </a:lnTo>
                  <a:lnTo>
                    <a:pt x="383" y="79"/>
                  </a:lnTo>
                  <a:lnTo>
                    <a:pt x="392" y="81"/>
                  </a:lnTo>
                  <a:lnTo>
                    <a:pt x="403" y="84"/>
                  </a:lnTo>
                  <a:lnTo>
                    <a:pt x="412" y="90"/>
                  </a:lnTo>
                  <a:lnTo>
                    <a:pt x="420" y="95"/>
                  </a:lnTo>
                  <a:lnTo>
                    <a:pt x="429" y="100"/>
                  </a:lnTo>
                  <a:lnTo>
                    <a:pt x="436" y="108"/>
                  </a:lnTo>
                  <a:lnTo>
                    <a:pt x="443" y="115"/>
                  </a:lnTo>
                  <a:lnTo>
                    <a:pt x="449" y="123"/>
                  </a:lnTo>
                  <a:lnTo>
                    <a:pt x="454" y="131"/>
                  </a:lnTo>
                  <a:lnTo>
                    <a:pt x="459" y="141"/>
                  </a:lnTo>
                  <a:lnTo>
                    <a:pt x="462" y="151"/>
                  </a:lnTo>
                  <a:lnTo>
                    <a:pt x="465" y="160"/>
                  </a:lnTo>
                  <a:lnTo>
                    <a:pt x="466" y="171"/>
                  </a:lnTo>
                  <a:lnTo>
                    <a:pt x="467" y="182"/>
                  </a:lnTo>
                  <a:lnTo>
                    <a:pt x="466" y="192"/>
                  </a:lnTo>
                  <a:lnTo>
                    <a:pt x="465" y="203"/>
                  </a:lnTo>
                  <a:lnTo>
                    <a:pt x="462" y="213"/>
                  </a:lnTo>
                  <a:lnTo>
                    <a:pt x="459" y="223"/>
                  </a:lnTo>
                  <a:lnTo>
                    <a:pt x="454" y="232"/>
                  </a:lnTo>
                  <a:lnTo>
                    <a:pt x="449" y="241"/>
                  </a:lnTo>
                  <a:lnTo>
                    <a:pt x="443" y="248"/>
                  </a:lnTo>
                  <a:lnTo>
                    <a:pt x="436" y="256"/>
                  </a:lnTo>
                  <a:lnTo>
                    <a:pt x="429" y="263"/>
                  </a:lnTo>
                  <a:lnTo>
                    <a:pt x="420" y="269"/>
                  </a:lnTo>
                  <a:lnTo>
                    <a:pt x="412" y="274"/>
                  </a:lnTo>
                  <a:lnTo>
                    <a:pt x="403" y="278"/>
                  </a:lnTo>
                  <a:lnTo>
                    <a:pt x="392" y="283"/>
                  </a:lnTo>
                  <a:lnTo>
                    <a:pt x="383" y="285"/>
                  </a:lnTo>
                  <a:lnTo>
                    <a:pt x="372" y="287"/>
                  </a:lnTo>
                  <a:lnTo>
                    <a:pt x="361" y="287"/>
                  </a:lnTo>
                  <a:lnTo>
                    <a:pt x="361" y="287"/>
                  </a:lnTo>
                  <a:close/>
                  <a:moveTo>
                    <a:pt x="106" y="152"/>
                  </a:moveTo>
                  <a:lnTo>
                    <a:pt x="96" y="151"/>
                  </a:lnTo>
                  <a:lnTo>
                    <a:pt x="88" y="149"/>
                  </a:lnTo>
                  <a:lnTo>
                    <a:pt x="80" y="144"/>
                  </a:lnTo>
                  <a:lnTo>
                    <a:pt x="74" y="139"/>
                  </a:lnTo>
                  <a:lnTo>
                    <a:pt x="68" y="131"/>
                  </a:lnTo>
                  <a:lnTo>
                    <a:pt x="64" y="124"/>
                  </a:lnTo>
                  <a:lnTo>
                    <a:pt x="61" y="115"/>
                  </a:lnTo>
                  <a:lnTo>
                    <a:pt x="61" y="107"/>
                  </a:lnTo>
                  <a:lnTo>
                    <a:pt x="61" y="97"/>
                  </a:lnTo>
                  <a:lnTo>
                    <a:pt x="64" y="88"/>
                  </a:lnTo>
                  <a:lnTo>
                    <a:pt x="68" y="81"/>
                  </a:lnTo>
                  <a:lnTo>
                    <a:pt x="74" y="74"/>
                  </a:lnTo>
                  <a:lnTo>
                    <a:pt x="80" y="69"/>
                  </a:lnTo>
                  <a:lnTo>
                    <a:pt x="88" y="65"/>
                  </a:lnTo>
                  <a:lnTo>
                    <a:pt x="96" y="63"/>
                  </a:lnTo>
                  <a:lnTo>
                    <a:pt x="106" y="62"/>
                  </a:lnTo>
                  <a:lnTo>
                    <a:pt x="114" y="63"/>
                  </a:lnTo>
                  <a:lnTo>
                    <a:pt x="123" y="65"/>
                  </a:lnTo>
                  <a:lnTo>
                    <a:pt x="131" y="69"/>
                  </a:lnTo>
                  <a:lnTo>
                    <a:pt x="137" y="74"/>
                  </a:lnTo>
                  <a:lnTo>
                    <a:pt x="143" y="81"/>
                  </a:lnTo>
                  <a:lnTo>
                    <a:pt x="147" y="88"/>
                  </a:lnTo>
                  <a:lnTo>
                    <a:pt x="150" y="97"/>
                  </a:lnTo>
                  <a:lnTo>
                    <a:pt x="151" y="107"/>
                  </a:lnTo>
                  <a:lnTo>
                    <a:pt x="150" y="115"/>
                  </a:lnTo>
                  <a:lnTo>
                    <a:pt x="148" y="124"/>
                  </a:lnTo>
                  <a:lnTo>
                    <a:pt x="143" y="131"/>
                  </a:lnTo>
                  <a:lnTo>
                    <a:pt x="137" y="139"/>
                  </a:lnTo>
                  <a:lnTo>
                    <a:pt x="131" y="144"/>
                  </a:lnTo>
                  <a:lnTo>
                    <a:pt x="123" y="149"/>
                  </a:lnTo>
                  <a:lnTo>
                    <a:pt x="114" y="151"/>
                  </a:lnTo>
                  <a:lnTo>
                    <a:pt x="106" y="152"/>
                  </a:lnTo>
                  <a:lnTo>
                    <a:pt x="106" y="152"/>
                  </a:lnTo>
                  <a:close/>
                  <a:moveTo>
                    <a:pt x="617" y="242"/>
                  </a:moveTo>
                  <a:lnTo>
                    <a:pt x="626" y="243"/>
                  </a:lnTo>
                  <a:lnTo>
                    <a:pt x="635" y="245"/>
                  </a:lnTo>
                  <a:lnTo>
                    <a:pt x="642" y="249"/>
                  </a:lnTo>
                  <a:lnTo>
                    <a:pt x="650" y="255"/>
                  </a:lnTo>
                  <a:lnTo>
                    <a:pt x="655" y="262"/>
                  </a:lnTo>
                  <a:lnTo>
                    <a:pt x="659" y="270"/>
                  </a:lnTo>
                  <a:lnTo>
                    <a:pt x="661" y="278"/>
                  </a:lnTo>
                  <a:lnTo>
                    <a:pt x="663" y="287"/>
                  </a:lnTo>
                  <a:lnTo>
                    <a:pt x="661" y="297"/>
                  </a:lnTo>
                  <a:lnTo>
                    <a:pt x="659" y="305"/>
                  </a:lnTo>
                  <a:lnTo>
                    <a:pt x="655" y="313"/>
                  </a:lnTo>
                  <a:lnTo>
                    <a:pt x="650" y="319"/>
                  </a:lnTo>
                  <a:lnTo>
                    <a:pt x="642" y="324"/>
                  </a:lnTo>
                  <a:lnTo>
                    <a:pt x="635" y="329"/>
                  </a:lnTo>
                  <a:lnTo>
                    <a:pt x="626" y="331"/>
                  </a:lnTo>
                  <a:lnTo>
                    <a:pt x="617" y="332"/>
                  </a:lnTo>
                  <a:lnTo>
                    <a:pt x="608" y="331"/>
                  </a:lnTo>
                  <a:lnTo>
                    <a:pt x="600" y="329"/>
                  </a:lnTo>
                  <a:lnTo>
                    <a:pt x="592" y="324"/>
                  </a:lnTo>
                  <a:lnTo>
                    <a:pt x="585" y="319"/>
                  </a:lnTo>
                  <a:lnTo>
                    <a:pt x="580" y="313"/>
                  </a:lnTo>
                  <a:lnTo>
                    <a:pt x="576" y="305"/>
                  </a:lnTo>
                  <a:lnTo>
                    <a:pt x="573" y="297"/>
                  </a:lnTo>
                  <a:lnTo>
                    <a:pt x="572" y="287"/>
                  </a:lnTo>
                  <a:lnTo>
                    <a:pt x="573" y="278"/>
                  </a:lnTo>
                  <a:lnTo>
                    <a:pt x="576" y="270"/>
                  </a:lnTo>
                  <a:lnTo>
                    <a:pt x="580" y="262"/>
                  </a:lnTo>
                  <a:lnTo>
                    <a:pt x="585" y="255"/>
                  </a:lnTo>
                  <a:lnTo>
                    <a:pt x="592" y="249"/>
                  </a:lnTo>
                  <a:lnTo>
                    <a:pt x="600" y="245"/>
                  </a:lnTo>
                  <a:lnTo>
                    <a:pt x="608" y="243"/>
                  </a:lnTo>
                  <a:lnTo>
                    <a:pt x="617" y="242"/>
                  </a:lnTo>
                  <a:close/>
                  <a:moveTo>
                    <a:pt x="391" y="392"/>
                  </a:moveTo>
                  <a:lnTo>
                    <a:pt x="663" y="392"/>
                  </a:lnTo>
                  <a:lnTo>
                    <a:pt x="669" y="392"/>
                  </a:lnTo>
                  <a:lnTo>
                    <a:pt x="674" y="391"/>
                  </a:lnTo>
                  <a:lnTo>
                    <a:pt x="681" y="390"/>
                  </a:lnTo>
                  <a:lnTo>
                    <a:pt x="686" y="388"/>
                  </a:lnTo>
                  <a:lnTo>
                    <a:pt x="691" y="386"/>
                  </a:lnTo>
                  <a:lnTo>
                    <a:pt x="697" y="382"/>
                  </a:lnTo>
                  <a:lnTo>
                    <a:pt x="701" y="379"/>
                  </a:lnTo>
                  <a:lnTo>
                    <a:pt x="705" y="375"/>
                  </a:lnTo>
                  <a:lnTo>
                    <a:pt x="709" y="371"/>
                  </a:lnTo>
                  <a:lnTo>
                    <a:pt x="713" y="366"/>
                  </a:lnTo>
                  <a:lnTo>
                    <a:pt x="715" y="361"/>
                  </a:lnTo>
                  <a:lnTo>
                    <a:pt x="718" y="356"/>
                  </a:lnTo>
                  <a:lnTo>
                    <a:pt x="720" y="350"/>
                  </a:lnTo>
                  <a:lnTo>
                    <a:pt x="721" y="345"/>
                  </a:lnTo>
                  <a:lnTo>
                    <a:pt x="723" y="338"/>
                  </a:lnTo>
                  <a:lnTo>
                    <a:pt x="723" y="332"/>
                  </a:lnTo>
                  <a:lnTo>
                    <a:pt x="723" y="62"/>
                  </a:lnTo>
                  <a:lnTo>
                    <a:pt x="723" y="55"/>
                  </a:lnTo>
                  <a:lnTo>
                    <a:pt x="721" y="49"/>
                  </a:lnTo>
                  <a:lnTo>
                    <a:pt x="720" y="43"/>
                  </a:lnTo>
                  <a:lnTo>
                    <a:pt x="718" y="38"/>
                  </a:lnTo>
                  <a:lnTo>
                    <a:pt x="715" y="33"/>
                  </a:lnTo>
                  <a:lnTo>
                    <a:pt x="713" y="27"/>
                  </a:lnTo>
                  <a:lnTo>
                    <a:pt x="709" y="23"/>
                  </a:lnTo>
                  <a:lnTo>
                    <a:pt x="705" y="19"/>
                  </a:lnTo>
                  <a:lnTo>
                    <a:pt x="701" y="14"/>
                  </a:lnTo>
                  <a:lnTo>
                    <a:pt x="697" y="11"/>
                  </a:lnTo>
                  <a:lnTo>
                    <a:pt x="691" y="8"/>
                  </a:lnTo>
                  <a:lnTo>
                    <a:pt x="686" y="6"/>
                  </a:lnTo>
                  <a:lnTo>
                    <a:pt x="681" y="4"/>
                  </a:lnTo>
                  <a:lnTo>
                    <a:pt x="674" y="3"/>
                  </a:lnTo>
                  <a:lnTo>
                    <a:pt x="669" y="2"/>
                  </a:lnTo>
                  <a:lnTo>
                    <a:pt x="663" y="2"/>
                  </a:lnTo>
                  <a:lnTo>
                    <a:pt x="61" y="0"/>
                  </a:lnTo>
                  <a:lnTo>
                    <a:pt x="54" y="2"/>
                  </a:lnTo>
                  <a:lnTo>
                    <a:pt x="48" y="3"/>
                  </a:lnTo>
                  <a:lnTo>
                    <a:pt x="43" y="4"/>
                  </a:lnTo>
                  <a:lnTo>
                    <a:pt x="37" y="6"/>
                  </a:lnTo>
                  <a:lnTo>
                    <a:pt x="32" y="8"/>
                  </a:lnTo>
                  <a:lnTo>
                    <a:pt x="27" y="11"/>
                  </a:lnTo>
                  <a:lnTo>
                    <a:pt x="22" y="14"/>
                  </a:lnTo>
                  <a:lnTo>
                    <a:pt x="18" y="19"/>
                  </a:lnTo>
                  <a:lnTo>
                    <a:pt x="14" y="23"/>
                  </a:lnTo>
                  <a:lnTo>
                    <a:pt x="10" y="27"/>
                  </a:lnTo>
                  <a:lnTo>
                    <a:pt x="7" y="33"/>
                  </a:lnTo>
                  <a:lnTo>
                    <a:pt x="5" y="38"/>
                  </a:lnTo>
                  <a:lnTo>
                    <a:pt x="3" y="43"/>
                  </a:lnTo>
                  <a:lnTo>
                    <a:pt x="2" y="49"/>
                  </a:lnTo>
                  <a:lnTo>
                    <a:pt x="1" y="55"/>
                  </a:lnTo>
                  <a:lnTo>
                    <a:pt x="0" y="62"/>
                  </a:lnTo>
                  <a:lnTo>
                    <a:pt x="0" y="304"/>
                  </a:lnTo>
                  <a:lnTo>
                    <a:pt x="22" y="299"/>
                  </a:lnTo>
                  <a:lnTo>
                    <a:pt x="46" y="294"/>
                  </a:lnTo>
                  <a:lnTo>
                    <a:pt x="68" y="291"/>
                  </a:lnTo>
                  <a:lnTo>
                    <a:pt x="90" y="290"/>
                  </a:lnTo>
                  <a:lnTo>
                    <a:pt x="126" y="288"/>
                  </a:lnTo>
                  <a:lnTo>
                    <a:pt x="151" y="287"/>
                  </a:lnTo>
                  <a:lnTo>
                    <a:pt x="172" y="288"/>
                  </a:lnTo>
                  <a:lnTo>
                    <a:pt x="206" y="289"/>
                  </a:lnTo>
                  <a:lnTo>
                    <a:pt x="225" y="291"/>
                  </a:lnTo>
                  <a:lnTo>
                    <a:pt x="244" y="293"/>
                  </a:lnTo>
                  <a:lnTo>
                    <a:pt x="266" y="297"/>
                  </a:lnTo>
                  <a:lnTo>
                    <a:pt x="286" y="300"/>
                  </a:lnTo>
                  <a:lnTo>
                    <a:pt x="306" y="305"/>
                  </a:lnTo>
                  <a:lnTo>
                    <a:pt x="326" y="312"/>
                  </a:lnTo>
                  <a:lnTo>
                    <a:pt x="344" y="318"/>
                  </a:lnTo>
                  <a:lnTo>
                    <a:pt x="360" y="327"/>
                  </a:lnTo>
                  <a:lnTo>
                    <a:pt x="366" y="332"/>
                  </a:lnTo>
                  <a:lnTo>
                    <a:pt x="373" y="337"/>
                  </a:lnTo>
                  <a:lnTo>
                    <a:pt x="378" y="343"/>
                  </a:lnTo>
                  <a:lnTo>
                    <a:pt x="383" y="349"/>
                  </a:lnTo>
                  <a:lnTo>
                    <a:pt x="387" y="356"/>
                  </a:lnTo>
                  <a:lnTo>
                    <a:pt x="389" y="362"/>
                  </a:lnTo>
                  <a:lnTo>
                    <a:pt x="391" y="369"/>
                  </a:lnTo>
                  <a:lnTo>
                    <a:pt x="391" y="377"/>
                  </a:lnTo>
                  <a:lnTo>
                    <a:pt x="391" y="3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Freeform 499">
              <a:extLst>
                <a:ext uri="{FF2B5EF4-FFF2-40B4-BE49-F238E27FC236}">
                  <a16:creationId xmlns:a16="http://schemas.microsoft.com/office/drawing/2014/main" id="{A8E6691B-D48E-4F27-BFB8-39275098B1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98613"/>
              <a:ext cx="133350" cy="33338"/>
            </a:xfrm>
            <a:custGeom>
              <a:avLst/>
              <a:gdLst>
                <a:gd name="T0" fmla="*/ 0 w 421"/>
                <a:gd name="T1" fmla="*/ 44 h 104"/>
                <a:gd name="T2" fmla="*/ 2 w 421"/>
                <a:gd name="T3" fmla="*/ 52 h 104"/>
                <a:gd name="T4" fmla="*/ 5 w 421"/>
                <a:gd name="T5" fmla="*/ 56 h 104"/>
                <a:gd name="T6" fmla="*/ 6 w 421"/>
                <a:gd name="T7" fmla="*/ 59 h 104"/>
                <a:gd name="T8" fmla="*/ 11 w 421"/>
                <a:gd name="T9" fmla="*/ 65 h 104"/>
                <a:gd name="T10" fmla="*/ 13 w 421"/>
                <a:gd name="T11" fmla="*/ 65 h 104"/>
                <a:gd name="T12" fmla="*/ 31 w 421"/>
                <a:gd name="T13" fmla="*/ 76 h 104"/>
                <a:gd name="T14" fmla="*/ 32 w 421"/>
                <a:gd name="T15" fmla="*/ 77 h 104"/>
                <a:gd name="T16" fmla="*/ 41 w 421"/>
                <a:gd name="T17" fmla="*/ 80 h 104"/>
                <a:gd name="T18" fmla="*/ 45 w 421"/>
                <a:gd name="T19" fmla="*/ 81 h 104"/>
                <a:gd name="T20" fmla="*/ 53 w 421"/>
                <a:gd name="T21" fmla="*/ 84 h 104"/>
                <a:gd name="T22" fmla="*/ 61 w 421"/>
                <a:gd name="T23" fmla="*/ 86 h 104"/>
                <a:gd name="T24" fmla="*/ 66 w 421"/>
                <a:gd name="T25" fmla="*/ 87 h 104"/>
                <a:gd name="T26" fmla="*/ 98 w 421"/>
                <a:gd name="T27" fmla="*/ 95 h 104"/>
                <a:gd name="T28" fmla="*/ 133 w 421"/>
                <a:gd name="T29" fmla="*/ 99 h 104"/>
                <a:gd name="T30" fmla="*/ 197 w 421"/>
                <a:gd name="T31" fmla="*/ 104 h 104"/>
                <a:gd name="T32" fmla="*/ 211 w 421"/>
                <a:gd name="T33" fmla="*/ 104 h 104"/>
                <a:gd name="T34" fmla="*/ 225 w 421"/>
                <a:gd name="T35" fmla="*/ 104 h 104"/>
                <a:gd name="T36" fmla="*/ 289 w 421"/>
                <a:gd name="T37" fmla="*/ 99 h 104"/>
                <a:gd name="T38" fmla="*/ 322 w 421"/>
                <a:gd name="T39" fmla="*/ 95 h 104"/>
                <a:gd name="T40" fmla="*/ 356 w 421"/>
                <a:gd name="T41" fmla="*/ 87 h 104"/>
                <a:gd name="T42" fmla="*/ 360 w 421"/>
                <a:gd name="T43" fmla="*/ 86 h 104"/>
                <a:gd name="T44" fmla="*/ 368 w 421"/>
                <a:gd name="T45" fmla="*/ 84 h 104"/>
                <a:gd name="T46" fmla="*/ 376 w 421"/>
                <a:gd name="T47" fmla="*/ 81 h 104"/>
                <a:gd name="T48" fmla="*/ 379 w 421"/>
                <a:gd name="T49" fmla="*/ 80 h 104"/>
                <a:gd name="T50" fmla="*/ 390 w 421"/>
                <a:gd name="T51" fmla="*/ 77 h 104"/>
                <a:gd name="T52" fmla="*/ 391 w 421"/>
                <a:gd name="T53" fmla="*/ 76 h 104"/>
                <a:gd name="T54" fmla="*/ 409 w 421"/>
                <a:gd name="T55" fmla="*/ 65 h 104"/>
                <a:gd name="T56" fmla="*/ 409 w 421"/>
                <a:gd name="T57" fmla="*/ 65 h 104"/>
                <a:gd name="T58" fmla="*/ 416 w 421"/>
                <a:gd name="T59" fmla="*/ 59 h 104"/>
                <a:gd name="T60" fmla="*/ 417 w 421"/>
                <a:gd name="T61" fmla="*/ 56 h 104"/>
                <a:gd name="T62" fmla="*/ 420 w 421"/>
                <a:gd name="T63" fmla="*/ 52 h 104"/>
                <a:gd name="T64" fmla="*/ 421 w 421"/>
                <a:gd name="T65" fmla="*/ 44 h 104"/>
                <a:gd name="T66" fmla="*/ 410 w 421"/>
                <a:gd name="T67" fmla="*/ 4 h 104"/>
                <a:gd name="T68" fmla="*/ 386 w 421"/>
                <a:gd name="T69" fmla="*/ 10 h 104"/>
                <a:gd name="T70" fmla="*/ 344 w 421"/>
                <a:gd name="T71" fmla="*/ 19 h 104"/>
                <a:gd name="T72" fmla="*/ 284 w 421"/>
                <a:gd name="T73" fmla="*/ 25 h 104"/>
                <a:gd name="T74" fmla="*/ 231 w 421"/>
                <a:gd name="T75" fmla="*/ 28 h 104"/>
                <a:gd name="T76" fmla="*/ 191 w 421"/>
                <a:gd name="T77" fmla="*/ 28 h 104"/>
                <a:gd name="T78" fmla="*/ 138 w 421"/>
                <a:gd name="T79" fmla="*/ 25 h 104"/>
                <a:gd name="T80" fmla="*/ 78 w 421"/>
                <a:gd name="T81" fmla="*/ 19 h 104"/>
                <a:gd name="T82" fmla="*/ 35 w 421"/>
                <a:gd name="T83" fmla="*/ 10 h 104"/>
                <a:gd name="T84" fmla="*/ 10 w 421"/>
                <a:gd name="T85" fmla="*/ 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21" h="104">
                  <a:moveTo>
                    <a:pt x="0" y="0"/>
                  </a:moveTo>
                  <a:lnTo>
                    <a:pt x="0" y="44"/>
                  </a:lnTo>
                  <a:lnTo>
                    <a:pt x="1" y="48"/>
                  </a:lnTo>
                  <a:lnTo>
                    <a:pt x="2" y="52"/>
                  </a:lnTo>
                  <a:lnTo>
                    <a:pt x="3" y="54"/>
                  </a:lnTo>
                  <a:lnTo>
                    <a:pt x="5" y="56"/>
                  </a:lnTo>
                  <a:lnTo>
                    <a:pt x="5" y="57"/>
                  </a:lnTo>
                  <a:lnTo>
                    <a:pt x="6" y="59"/>
                  </a:lnTo>
                  <a:lnTo>
                    <a:pt x="8" y="62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3" y="65"/>
                  </a:lnTo>
                  <a:lnTo>
                    <a:pt x="20" y="70"/>
                  </a:lnTo>
                  <a:lnTo>
                    <a:pt x="31" y="76"/>
                  </a:lnTo>
                  <a:lnTo>
                    <a:pt x="31" y="76"/>
                  </a:lnTo>
                  <a:lnTo>
                    <a:pt x="32" y="77"/>
                  </a:lnTo>
                  <a:lnTo>
                    <a:pt x="36" y="79"/>
                  </a:lnTo>
                  <a:lnTo>
                    <a:pt x="41" y="80"/>
                  </a:lnTo>
                  <a:lnTo>
                    <a:pt x="44" y="81"/>
                  </a:lnTo>
                  <a:lnTo>
                    <a:pt x="45" y="81"/>
                  </a:lnTo>
                  <a:lnTo>
                    <a:pt x="49" y="83"/>
                  </a:lnTo>
                  <a:lnTo>
                    <a:pt x="53" y="84"/>
                  </a:lnTo>
                  <a:lnTo>
                    <a:pt x="58" y="85"/>
                  </a:lnTo>
                  <a:lnTo>
                    <a:pt x="61" y="86"/>
                  </a:lnTo>
                  <a:lnTo>
                    <a:pt x="64" y="87"/>
                  </a:lnTo>
                  <a:lnTo>
                    <a:pt x="66" y="87"/>
                  </a:lnTo>
                  <a:lnTo>
                    <a:pt x="82" y="92"/>
                  </a:lnTo>
                  <a:lnTo>
                    <a:pt x="98" y="95"/>
                  </a:lnTo>
                  <a:lnTo>
                    <a:pt x="115" y="97"/>
                  </a:lnTo>
                  <a:lnTo>
                    <a:pt x="133" y="99"/>
                  </a:lnTo>
                  <a:lnTo>
                    <a:pt x="166" y="102"/>
                  </a:lnTo>
                  <a:lnTo>
                    <a:pt x="197" y="104"/>
                  </a:lnTo>
                  <a:lnTo>
                    <a:pt x="203" y="104"/>
                  </a:lnTo>
                  <a:lnTo>
                    <a:pt x="211" y="104"/>
                  </a:lnTo>
                  <a:lnTo>
                    <a:pt x="217" y="104"/>
                  </a:lnTo>
                  <a:lnTo>
                    <a:pt x="225" y="104"/>
                  </a:lnTo>
                  <a:lnTo>
                    <a:pt x="255" y="102"/>
                  </a:lnTo>
                  <a:lnTo>
                    <a:pt x="289" y="99"/>
                  </a:lnTo>
                  <a:lnTo>
                    <a:pt x="306" y="97"/>
                  </a:lnTo>
                  <a:lnTo>
                    <a:pt x="322" y="95"/>
                  </a:lnTo>
                  <a:lnTo>
                    <a:pt x="340" y="92"/>
                  </a:lnTo>
                  <a:lnTo>
                    <a:pt x="356" y="87"/>
                  </a:lnTo>
                  <a:lnTo>
                    <a:pt x="358" y="87"/>
                  </a:lnTo>
                  <a:lnTo>
                    <a:pt x="360" y="86"/>
                  </a:lnTo>
                  <a:lnTo>
                    <a:pt x="364" y="85"/>
                  </a:lnTo>
                  <a:lnTo>
                    <a:pt x="368" y="84"/>
                  </a:lnTo>
                  <a:lnTo>
                    <a:pt x="372" y="83"/>
                  </a:lnTo>
                  <a:lnTo>
                    <a:pt x="376" y="81"/>
                  </a:lnTo>
                  <a:lnTo>
                    <a:pt x="378" y="81"/>
                  </a:lnTo>
                  <a:lnTo>
                    <a:pt x="379" y="80"/>
                  </a:lnTo>
                  <a:lnTo>
                    <a:pt x="385" y="79"/>
                  </a:lnTo>
                  <a:lnTo>
                    <a:pt x="390" y="77"/>
                  </a:lnTo>
                  <a:lnTo>
                    <a:pt x="390" y="76"/>
                  </a:lnTo>
                  <a:lnTo>
                    <a:pt x="391" y="76"/>
                  </a:lnTo>
                  <a:lnTo>
                    <a:pt x="401" y="70"/>
                  </a:lnTo>
                  <a:lnTo>
                    <a:pt x="409" y="65"/>
                  </a:lnTo>
                  <a:lnTo>
                    <a:pt x="409" y="65"/>
                  </a:lnTo>
                  <a:lnTo>
                    <a:pt x="409" y="65"/>
                  </a:lnTo>
                  <a:lnTo>
                    <a:pt x="413" y="62"/>
                  </a:lnTo>
                  <a:lnTo>
                    <a:pt x="416" y="59"/>
                  </a:lnTo>
                  <a:lnTo>
                    <a:pt x="417" y="57"/>
                  </a:lnTo>
                  <a:lnTo>
                    <a:pt x="417" y="56"/>
                  </a:lnTo>
                  <a:lnTo>
                    <a:pt x="419" y="54"/>
                  </a:lnTo>
                  <a:lnTo>
                    <a:pt x="420" y="52"/>
                  </a:lnTo>
                  <a:lnTo>
                    <a:pt x="421" y="48"/>
                  </a:lnTo>
                  <a:lnTo>
                    <a:pt x="421" y="44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7"/>
                  </a:lnTo>
                  <a:lnTo>
                    <a:pt x="386" y="10"/>
                  </a:lnTo>
                  <a:lnTo>
                    <a:pt x="373" y="13"/>
                  </a:lnTo>
                  <a:lnTo>
                    <a:pt x="344" y="19"/>
                  </a:lnTo>
                  <a:lnTo>
                    <a:pt x="314" y="23"/>
                  </a:lnTo>
                  <a:lnTo>
                    <a:pt x="284" y="25"/>
                  </a:lnTo>
                  <a:lnTo>
                    <a:pt x="256" y="27"/>
                  </a:lnTo>
                  <a:lnTo>
                    <a:pt x="231" y="28"/>
                  </a:lnTo>
                  <a:lnTo>
                    <a:pt x="211" y="28"/>
                  </a:lnTo>
                  <a:lnTo>
                    <a:pt x="191" y="28"/>
                  </a:lnTo>
                  <a:lnTo>
                    <a:pt x="166" y="27"/>
                  </a:lnTo>
                  <a:lnTo>
                    <a:pt x="138" y="25"/>
                  </a:lnTo>
                  <a:lnTo>
                    <a:pt x="108" y="23"/>
                  </a:lnTo>
                  <a:lnTo>
                    <a:pt x="78" y="19"/>
                  </a:lnTo>
                  <a:lnTo>
                    <a:pt x="49" y="13"/>
                  </a:lnTo>
                  <a:lnTo>
                    <a:pt x="35" y="10"/>
                  </a:lnTo>
                  <a:lnTo>
                    <a:pt x="22" y="7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2" name="Freeform 500">
              <a:extLst>
                <a:ext uri="{FF2B5EF4-FFF2-40B4-BE49-F238E27FC236}">
                  <a16:creationId xmlns:a16="http://schemas.microsoft.com/office/drawing/2014/main" id="{5839F0C0-A423-4156-855A-E09BBC0F1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474788"/>
              <a:ext cx="133350" cy="28575"/>
            </a:xfrm>
            <a:custGeom>
              <a:avLst/>
              <a:gdLst>
                <a:gd name="T0" fmla="*/ 420 w 420"/>
                <a:gd name="T1" fmla="*/ 58 h 90"/>
                <a:gd name="T2" fmla="*/ 419 w 420"/>
                <a:gd name="T3" fmla="*/ 55 h 90"/>
                <a:gd name="T4" fmla="*/ 418 w 420"/>
                <a:gd name="T5" fmla="*/ 50 h 90"/>
                <a:gd name="T6" fmla="*/ 416 w 420"/>
                <a:gd name="T7" fmla="*/ 47 h 90"/>
                <a:gd name="T8" fmla="*/ 413 w 420"/>
                <a:gd name="T9" fmla="*/ 44 h 90"/>
                <a:gd name="T10" fmla="*/ 406 w 420"/>
                <a:gd name="T11" fmla="*/ 37 h 90"/>
                <a:gd name="T12" fmla="*/ 397 w 420"/>
                <a:gd name="T13" fmla="*/ 32 h 90"/>
                <a:gd name="T14" fmla="*/ 386 w 420"/>
                <a:gd name="T15" fmla="*/ 27 h 90"/>
                <a:gd name="T16" fmla="*/ 374 w 420"/>
                <a:gd name="T17" fmla="*/ 22 h 90"/>
                <a:gd name="T18" fmla="*/ 360 w 420"/>
                <a:gd name="T19" fmla="*/ 18 h 90"/>
                <a:gd name="T20" fmla="*/ 345 w 420"/>
                <a:gd name="T21" fmla="*/ 14 h 90"/>
                <a:gd name="T22" fmla="*/ 313 w 420"/>
                <a:gd name="T23" fmla="*/ 9 h 90"/>
                <a:gd name="T24" fmla="*/ 277 w 420"/>
                <a:gd name="T25" fmla="*/ 3 h 90"/>
                <a:gd name="T26" fmla="*/ 243 w 420"/>
                <a:gd name="T27" fmla="*/ 1 h 90"/>
                <a:gd name="T28" fmla="*/ 210 w 420"/>
                <a:gd name="T29" fmla="*/ 0 h 90"/>
                <a:gd name="T30" fmla="*/ 172 w 420"/>
                <a:gd name="T31" fmla="*/ 1 h 90"/>
                <a:gd name="T32" fmla="*/ 133 w 420"/>
                <a:gd name="T33" fmla="*/ 4 h 90"/>
                <a:gd name="T34" fmla="*/ 113 w 420"/>
                <a:gd name="T35" fmla="*/ 7 h 90"/>
                <a:gd name="T36" fmla="*/ 94 w 420"/>
                <a:gd name="T37" fmla="*/ 11 h 90"/>
                <a:gd name="T38" fmla="*/ 76 w 420"/>
                <a:gd name="T39" fmla="*/ 14 h 90"/>
                <a:gd name="T40" fmla="*/ 59 w 420"/>
                <a:gd name="T41" fmla="*/ 18 h 90"/>
                <a:gd name="T42" fmla="*/ 59 w 420"/>
                <a:gd name="T43" fmla="*/ 18 h 90"/>
                <a:gd name="T44" fmla="*/ 55 w 420"/>
                <a:gd name="T45" fmla="*/ 19 h 90"/>
                <a:gd name="T46" fmla="*/ 52 w 420"/>
                <a:gd name="T47" fmla="*/ 20 h 90"/>
                <a:gd name="T48" fmla="*/ 48 w 420"/>
                <a:gd name="T49" fmla="*/ 21 h 90"/>
                <a:gd name="T50" fmla="*/ 44 w 420"/>
                <a:gd name="T51" fmla="*/ 22 h 90"/>
                <a:gd name="T52" fmla="*/ 43 w 420"/>
                <a:gd name="T53" fmla="*/ 24 h 90"/>
                <a:gd name="T54" fmla="*/ 40 w 420"/>
                <a:gd name="T55" fmla="*/ 24 h 90"/>
                <a:gd name="T56" fmla="*/ 35 w 420"/>
                <a:gd name="T57" fmla="*/ 26 h 90"/>
                <a:gd name="T58" fmla="*/ 31 w 420"/>
                <a:gd name="T59" fmla="*/ 28 h 90"/>
                <a:gd name="T60" fmla="*/ 30 w 420"/>
                <a:gd name="T61" fmla="*/ 28 h 90"/>
                <a:gd name="T62" fmla="*/ 30 w 420"/>
                <a:gd name="T63" fmla="*/ 28 h 90"/>
                <a:gd name="T64" fmla="*/ 19 w 420"/>
                <a:gd name="T65" fmla="*/ 33 h 90"/>
                <a:gd name="T66" fmla="*/ 12 w 420"/>
                <a:gd name="T67" fmla="*/ 40 h 90"/>
                <a:gd name="T68" fmla="*/ 10 w 420"/>
                <a:gd name="T69" fmla="*/ 40 h 90"/>
                <a:gd name="T70" fmla="*/ 10 w 420"/>
                <a:gd name="T71" fmla="*/ 40 h 90"/>
                <a:gd name="T72" fmla="*/ 7 w 420"/>
                <a:gd name="T73" fmla="*/ 43 h 90"/>
                <a:gd name="T74" fmla="*/ 5 w 420"/>
                <a:gd name="T75" fmla="*/ 46 h 90"/>
                <a:gd name="T76" fmla="*/ 4 w 420"/>
                <a:gd name="T77" fmla="*/ 47 h 90"/>
                <a:gd name="T78" fmla="*/ 4 w 420"/>
                <a:gd name="T79" fmla="*/ 48 h 90"/>
                <a:gd name="T80" fmla="*/ 2 w 420"/>
                <a:gd name="T81" fmla="*/ 50 h 90"/>
                <a:gd name="T82" fmla="*/ 1 w 420"/>
                <a:gd name="T83" fmla="*/ 52 h 90"/>
                <a:gd name="T84" fmla="*/ 0 w 420"/>
                <a:gd name="T85" fmla="*/ 56 h 90"/>
                <a:gd name="T86" fmla="*/ 0 w 420"/>
                <a:gd name="T87" fmla="*/ 58 h 90"/>
                <a:gd name="T88" fmla="*/ 8 w 420"/>
                <a:gd name="T89" fmla="*/ 63 h 90"/>
                <a:gd name="T90" fmla="*/ 22 w 420"/>
                <a:gd name="T91" fmla="*/ 68 h 90"/>
                <a:gd name="T92" fmla="*/ 43 w 420"/>
                <a:gd name="T93" fmla="*/ 74 h 90"/>
                <a:gd name="T94" fmla="*/ 67 w 420"/>
                <a:gd name="T95" fmla="*/ 78 h 90"/>
                <a:gd name="T96" fmla="*/ 96 w 420"/>
                <a:gd name="T97" fmla="*/ 84 h 90"/>
                <a:gd name="T98" fmla="*/ 131 w 420"/>
                <a:gd name="T99" fmla="*/ 87 h 90"/>
                <a:gd name="T100" fmla="*/ 168 w 420"/>
                <a:gd name="T101" fmla="*/ 90 h 90"/>
                <a:gd name="T102" fmla="*/ 210 w 420"/>
                <a:gd name="T103" fmla="*/ 90 h 90"/>
                <a:gd name="T104" fmla="*/ 251 w 420"/>
                <a:gd name="T105" fmla="*/ 90 h 90"/>
                <a:gd name="T106" fmla="*/ 289 w 420"/>
                <a:gd name="T107" fmla="*/ 87 h 90"/>
                <a:gd name="T108" fmla="*/ 323 w 420"/>
                <a:gd name="T109" fmla="*/ 84 h 90"/>
                <a:gd name="T110" fmla="*/ 353 w 420"/>
                <a:gd name="T111" fmla="*/ 78 h 90"/>
                <a:gd name="T112" fmla="*/ 377 w 420"/>
                <a:gd name="T113" fmla="*/ 74 h 90"/>
                <a:gd name="T114" fmla="*/ 398 w 420"/>
                <a:gd name="T115" fmla="*/ 68 h 90"/>
                <a:gd name="T116" fmla="*/ 412 w 420"/>
                <a:gd name="T117" fmla="*/ 62 h 90"/>
                <a:gd name="T118" fmla="*/ 420 w 420"/>
                <a:gd name="T119" fmla="*/ 5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0" h="90">
                  <a:moveTo>
                    <a:pt x="420" y="58"/>
                  </a:moveTo>
                  <a:lnTo>
                    <a:pt x="419" y="55"/>
                  </a:lnTo>
                  <a:lnTo>
                    <a:pt x="418" y="50"/>
                  </a:lnTo>
                  <a:lnTo>
                    <a:pt x="416" y="47"/>
                  </a:lnTo>
                  <a:lnTo>
                    <a:pt x="413" y="44"/>
                  </a:lnTo>
                  <a:lnTo>
                    <a:pt x="406" y="37"/>
                  </a:lnTo>
                  <a:lnTo>
                    <a:pt x="397" y="32"/>
                  </a:lnTo>
                  <a:lnTo>
                    <a:pt x="386" y="27"/>
                  </a:lnTo>
                  <a:lnTo>
                    <a:pt x="374" y="22"/>
                  </a:lnTo>
                  <a:lnTo>
                    <a:pt x="360" y="18"/>
                  </a:lnTo>
                  <a:lnTo>
                    <a:pt x="345" y="14"/>
                  </a:lnTo>
                  <a:lnTo>
                    <a:pt x="313" y="9"/>
                  </a:lnTo>
                  <a:lnTo>
                    <a:pt x="277" y="3"/>
                  </a:lnTo>
                  <a:lnTo>
                    <a:pt x="243" y="1"/>
                  </a:lnTo>
                  <a:lnTo>
                    <a:pt x="210" y="0"/>
                  </a:lnTo>
                  <a:lnTo>
                    <a:pt x="172" y="1"/>
                  </a:lnTo>
                  <a:lnTo>
                    <a:pt x="133" y="4"/>
                  </a:lnTo>
                  <a:lnTo>
                    <a:pt x="113" y="7"/>
                  </a:lnTo>
                  <a:lnTo>
                    <a:pt x="94" y="11"/>
                  </a:lnTo>
                  <a:lnTo>
                    <a:pt x="76" y="14"/>
                  </a:lnTo>
                  <a:lnTo>
                    <a:pt x="59" y="18"/>
                  </a:lnTo>
                  <a:lnTo>
                    <a:pt x="59" y="18"/>
                  </a:lnTo>
                  <a:lnTo>
                    <a:pt x="55" y="19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4" y="22"/>
                  </a:lnTo>
                  <a:lnTo>
                    <a:pt x="43" y="24"/>
                  </a:lnTo>
                  <a:lnTo>
                    <a:pt x="40" y="24"/>
                  </a:lnTo>
                  <a:lnTo>
                    <a:pt x="35" y="26"/>
                  </a:lnTo>
                  <a:lnTo>
                    <a:pt x="31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19" y="33"/>
                  </a:lnTo>
                  <a:lnTo>
                    <a:pt x="12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7" y="43"/>
                  </a:lnTo>
                  <a:lnTo>
                    <a:pt x="5" y="46"/>
                  </a:lnTo>
                  <a:lnTo>
                    <a:pt x="4" y="47"/>
                  </a:lnTo>
                  <a:lnTo>
                    <a:pt x="4" y="48"/>
                  </a:lnTo>
                  <a:lnTo>
                    <a:pt x="2" y="50"/>
                  </a:lnTo>
                  <a:lnTo>
                    <a:pt x="1" y="52"/>
                  </a:lnTo>
                  <a:lnTo>
                    <a:pt x="0" y="56"/>
                  </a:lnTo>
                  <a:lnTo>
                    <a:pt x="0" y="58"/>
                  </a:lnTo>
                  <a:lnTo>
                    <a:pt x="8" y="63"/>
                  </a:lnTo>
                  <a:lnTo>
                    <a:pt x="22" y="68"/>
                  </a:lnTo>
                  <a:lnTo>
                    <a:pt x="43" y="74"/>
                  </a:lnTo>
                  <a:lnTo>
                    <a:pt x="67" y="78"/>
                  </a:lnTo>
                  <a:lnTo>
                    <a:pt x="96" y="84"/>
                  </a:lnTo>
                  <a:lnTo>
                    <a:pt x="131" y="87"/>
                  </a:lnTo>
                  <a:lnTo>
                    <a:pt x="168" y="90"/>
                  </a:lnTo>
                  <a:lnTo>
                    <a:pt x="210" y="90"/>
                  </a:lnTo>
                  <a:lnTo>
                    <a:pt x="251" y="90"/>
                  </a:lnTo>
                  <a:lnTo>
                    <a:pt x="289" y="87"/>
                  </a:lnTo>
                  <a:lnTo>
                    <a:pt x="323" y="84"/>
                  </a:lnTo>
                  <a:lnTo>
                    <a:pt x="353" y="78"/>
                  </a:lnTo>
                  <a:lnTo>
                    <a:pt x="377" y="74"/>
                  </a:lnTo>
                  <a:lnTo>
                    <a:pt x="398" y="68"/>
                  </a:lnTo>
                  <a:lnTo>
                    <a:pt x="412" y="62"/>
                  </a:lnTo>
                  <a:lnTo>
                    <a:pt x="42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3" name="Freeform 501">
              <a:extLst>
                <a:ext uri="{FF2B5EF4-FFF2-40B4-BE49-F238E27FC236}">
                  <a16:creationId xmlns:a16="http://schemas.microsoft.com/office/drawing/2014/main" id="{DBE218E2-EA47-43F9-AF50-BC58701E5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03363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6 h 75"/>
                <a:gd name="T6" fmla="*/ 22 w 421"/>
                <a:gd name="T7" fmla="*/ 52 h 75"/>
                <a:gd name="T8" fmla="*/ 43 w 421"/>
                <a:gd name="T9" fmla="*/ 57 h 75"/>
                <a:gd name="T10" fmla="*/ 67 w 421"/>
                <a:gd name="T11" fmla="*/ 62 h 75"/>
                <a:gd name="T12" fmla="*/ 97 w 421"/>
                <a:gd name="T13" fmla="*/ 68 h 75"/>
                <a:gd name="T14" fmla="*/ 130 w 421"/>
                <a:gd name="T15" fmla="*/ 71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1 h 75"/>
                <a:gd name="T24" fmla="*/ 325 w 421"/>
                <a:gd name="T25" fmla="*/ 68 h 75"/>
                <a:gd name="T26" fmla="*/ 355 w 421"/>
                <a:gd name="T27" fmla="*/ 62 h 75"/>
                <a:gd name="T28" fmla="*/ 379 w 421"/>
                <a:gd name="T29" fmla="*/ 57 h 75"/>
                <a:gd name="T30" fmla="*/ 399 w 421"/>
                <a:gd name="T31" fmla="*/ 52 h 75"/>
                <a:gd name="T32" fmla="*/ 414 w 421"/>
                <a:gd name="T33" fmla="*/ 46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4 h 75"/>
                <a:gd name="T40" fmla="*/ 399 w 421"/>
                <a:gd name="T41" fmla="*/ 8 h 75"/>
                <a:gd name="T42" fmla="*/ 386 w 421"/>
                <a:gd name="T43" fmla="*/ 12 h 75"/>
                <a:gd name="T44" fmla="*/ 373 w 421"/>
                <a:gd name="T45" fmla="*/ 14 h 75"/>
                <a:gd name="T46" fmla="*/ 344 w 421"/>
                <a:gd name="T47" fmla="*/ 19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8 h 75"/>
                <a:gd name="T54" fmla="*/ 231 w 421"/>
                <a:gd name="T55" fmla="*/ 29 h 75"/>
                <a:gd name="T56" fmla="*/ 211 w 421"/>
                <a:gd name="T57" fmla="*/ 30 h 75"/>
                <a:gd name="T58" fmla="*/ 191 w 421"/>
                <a:gd name="T59" fmla="*/ 29 h 75"/>
                <a:gd name="T60" fmla="*/ 166 w 421"/>
                <a:gd name="T61" fmla="*/ 28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19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8 h 75"/>
                <a:gd name="T74" fmla="*/ 10 w 421"/>
                <a:gd name="T75" fmla="*/ 4 h 75"/>
                <a:gd name="T76" fmla="*/ 0 w 421"/>
                <a:gd name="T77" fmla="*/ 0 h 75"/>
                <a:gd name="T78" fmla="*/ 0 w 421"/>
                <a:gd name="T7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6"/>
                  </a:lnTo>
                  <a:lnTo>
                    <a:pt x="22" y="52"/>
                  </a:lnTo>
                  <a:lnTo>
                    <a:pt x="43" y="57"/>
                  </a:lnTo>
                  <a:lnTo>
                    <a:pt x="67" y="62"/>
                  </a:lnTo>
                  <a:lnTo>
                    <a:pt x="97" y="68"/>
                  </a:lnTo>
                  <a:lnTo>
                    <a:pt x="130" y="71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1"/>
                  </a:lnTo>
                  <a:lnTo>
                    <a:pt x="325" y="68"/>
                  </a:lnTo>
                  <a:lnTo>
                    <a:pt x="355" y="62"/>
                  </a:lnTo>
                  <a:lnTo>
                    <a:pt x="379" y="57"/>
                  </a:lnTo>
                  <a:lnTo>
                    <a:pt x="399" y="52"/>
                  </a:lnTo>
                  <a:lnTo>
                    <a:pt x="414" y="46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8"/>
                  </a:lnTo>
                  <a:lnTo>
                    <a:pt x="386" y="12"/>
                  </a:lnTo>
                  <a:lnTo>
                    <a:pt x="373" y="14"/>
                  </a:lnTo>
                  <a:lnTo>
                    <a:pt x="344" y="19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8"/>
                  </a:lnTo>
                  <a:lnTo>
                    <a:pt x="231" y="29"/>
                  </a:lnTo>
                  <a:lnTo>
                    <a:pt x="211" y="30"/>
                  </a:lnTo>
                  <a:lnTo>
                    <a:pt x="191" y="29"/>
                  </a:lnTo>
                  <a:lnTo>
                    <a:pt x="166" y="28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19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8"/>
                  </a:lnTo>
                  <a:lnTo>
                    <a:pt x="1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4" name="Freeform 502">
              <a:extLst>
                <a:ext uri="{FF2B5EF4-FFF2-40B4-BE49-F238E27FC236}">
                  <a16:creationId xmlns:a16="http://schemas.microsoft.com/office/drawing/2014/main" id="{FB53FF3C-7C81-42D7-820B-328F83511B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74800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8 h 75"/>
                <a:gd name="T6" fmla="*/ 22 w 421"/>
                <a:gd name="T7" fmla="*/ 53 h 75"/>
                <a:gd name="T8" fmla="*/ 43 w 421"/>
                <a:gd name="T9" fmla="*/ 58 h 75"/>
                <a:gd name="T10" fmla="*/ 67 w 421"/>
                <a:gd name="T11" fmla="*/ 64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4 h 75"/>
                <a:gd name="T28" fmla="*/ 379 w 421"/>
                <a:gd name="T29" fmla="*/ 58 h 75"/>
                <a:gd name="T30" fmla="*/ 399 w 421"/>
                <a:gd name="T31" fmla="*/ 53 h 75"/>
                <a:gd name="T32" fmla="*/ 414 w 421"/>
                <a:gd name="T33" fmla="*/ 48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5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21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30 h 75"/>
                <a:gd name="T56" fmla="*/ 211 w 421"/>
                <a:gd name="T57" fmla="*/ 30 h 75"/>
                <a:gd name="T58" fmla="*/ 191 w 421"/>
                <a:gd name="T59" fmla="*/ 30 h 75"/>
                <a:gd name="T60" fmla="*/ 166 w 421"/>
                <a:gd name="T61" fmla="*/ 29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21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5 h 75"/>
                <a:gd name="T76" fmla="*/ 0 w 421"/>
                <a:gd name="T77" fmla="*/ 1 h 75"/>
                <a:gd name="T78" fmla="*/ 0 w 421"/>
                <a:gd name="T7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8"/>
                  </a:lnTo>
                  <a:lnTo>
                    <a:pt x="22" y="53"/>
                  </a:lnTo>
                  <a:lnTo>
                    <a:pt x="43" y="58"/>
                  </a:lnTo>
                  <a:lnTo>
                    <a:pt x="67" y="64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4"/>
                  </a:lnTo>
                  <a:lnTo>
                    <a:pt x="379" y="58"/>
                  </a:lnTo>
                  <a:lnTo>
                    <a:pt x="399" y="53"/>
                  </a:lnTo>
                  <a:lnTo>
                    <a:pt x="414" y="48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5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21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30"/>
                  </a:lnTo>
                  <a:lnTo>
                    <a:pt x="211" y="30"/>
                  </a:lnTo>
                  <a:lnTo>
                    <a:pt x="191" y="30"/>
                  </a:lnTo>
                  <a:lnTo>
                    <a:pt x="166" y="29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21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5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5" name="Freeform 503">
              <a:extLst>
                <a:ext uri="{FF2B5EF4-FFF2-40B4-BE49-F238E27FC236}">
                  <a16:creationId xmlns:a16="http://schemas.microsoft.com/office/drawing/2014/main" id="{B2AFC166-3690-491C-BE8E-D33917F47E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50988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7 h 75"/>
                <a:gd name="T6" fmla="*/ 22 w 421"/>
                <a:gd name="T7" fmla="*/ 53 h 75"/>
                <a:gd name="T8" fmla="*/ 43 w 421"/>
                <a:gd name="T9" fmla="*/ 58 h 75"/>
                <a:gd name="T10" fmla="*/ 67 w 421"/>
                <a:gd name="T11" fmla="*/ 64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4 h 75"/>
                <a:gd name="T28" fmla="*/ 379 w 421"/>
                <a:gd name="T29" fmla="*/ 58 h 75"/>
                <a:gd name="T30" fmla="*/ 399 w 421"/>
                <a:gd name="T31" fmla="*/ 53 h 75"/>
                <a:gd name="T32" fmla="*/ 414 w 421"/>
                <a:gd name="T33" fmla="*/ 47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5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21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30 h 75"/>
                <a:gd name="T56" fmla="*/ 211 w 421"/>
                <a:gd name="T57" fmla="*/ 30 h 75"/>
                <a:gd name="T58" fmla="*/ 191 w 421"/>
                <a:gd name="T59" fmla="*/ 30 h 75"/>
                <a:gd name="T60" fmla="*/ 166 w 421"/>
                <a:gd name="T61" fmla="*/ 29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21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5 h 75"/>
                <a:gd name="T76" fmla="*/ 0 w 421"/>
                <a:gd name="T7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7"/>
                  </a:lnTo>
                  <a:lnTo>
                    <a:pt x="22" y="53"/>
                  </a:lnTo>
                  <a:lnTo>
                    <a:pt x="43" y="58"/>
                  </a:lnTo>
                  <a:lnTo>
                    <a:pt x="67" y="64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4"/>
                  </a:lnTo>
                  <a:lnTo>
                    <a:pt x="379" y="58"/>
                  </a:lnTo>
                  <a:lnTo>
                    <a:pt x="399" y="53"/>
                  </a:lnTo>
                  <a:lnTo>
                    <a:pt x="414" y="47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5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21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30"/>
                  </a:lnTo>
                  <a:lnTo>
                    <a:pt x="211" y="30"/>
                  </a:lnTo>
                  <a:lnTo>
                    <a:pt x="191" y="30"/>
                  </a:lnTo>
                  <a:lnTo>
                    <a:pt x="166" y="29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21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6" name="Freeform 504">
              <a:extLst>
                <a:ext uri="{FF2B5EF4-FFF2-40B4-BE49-F238E27FC236}">
                  <a16:creationId xmlns:a16="http://schemas.microsoft.com/office/drawing/2014/main" id="{9740A41F-89FD-44D8-9D1F-332E7D538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27175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6 h 75"/>
                <a:gd name="T6" fmla="*/ 22 w 421"/>
                <a:gd name="T7" fmla="*/ 52 h 75"/>
                <a:gd name="T8" fmla="*/ 43 w 421"/>
                <a:gd name="T9" fmla="*/ 58 h 75"/>
                <a:gd name="T10" fmla="*/ 67 w 421"/>
                <a:gd name="T11" fmla="*/ 63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3 h 75"/>
                <a:gd name="T28" fmla="*/ 379 w 421"/>
                <a:gd name="T29" fmla="*/ 58 h 75"/>
                <a:gd name="T30" fmla="*/ 399 w 421"/>
                <a:gd name="T31" fmla="*/ 52 h 75"/>
                <a:gd name="T32" fmla="*/ 414 w 421"/>
                <a:gd name="T33" fmla="*/ 47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4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19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29 h 75"/>
                <a:gd name="T56" fmla="*/ 211 w 421"/>
                <a:gd name="T57" fmla="*/ 30 h 75"/>
                <a:gd name="T58" fmla="*/ 191 w 421"/>
                <a:gd name="T59" fmla="*/ 29 h 75"/>
                <a:gd name="T60" fmla="*/ 166 w 421"/>
                <a:gd name="T61" fmla="*/ 28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19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4 h 75"/>
                <a:gd name="T76" fmla="*/ 0 w 421"/>
                <a:gd name="T7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6"/>
                  </a:lnTo>
                  <a:lnTo>
                    <a:pt x="22" y="52"/>
                  </a:lnTo>
                  <a:lnTo>
                    <a:pt x="43" y="58"/>
                  </a:lnTo>
                  <a:lnTo>
                    <a:pt x="67" y="63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3"/>
                  </a:lnTo>
                  <a:lnTo>
                    <a:pt x="379" y="58"/>
                  </a:lnTo>
                  <a:lnTo>
                    <a:pt x="399" y="52"/>
                  </a:lnTo>
                  <a:lnTo>
                    <a:pt x="414" y="47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19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29"/>
                  </a:lnTo>
                  <a:lnTo>
                    <a:pt x="211" y="30"/>
                  </a:lnTo>
                  <a:lnTo>
                    <a:pt x="191" y="29"/>
                  </a:lnTo>
                  <a:lnTo>
                    <a:pt x="166" y="28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19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67" name="Group 66" descr="Icon of abacus. ">
            <a:extLst>
              <a:ext uri="{FF2B5EF4-FFF2-40B4-BE49-F238E27FC236}">
                <a16:creationId xmlns:a16="http://schemas.microsoft.com/office/drawing/2014/main" id="{201B668C-AA5F-454E-8E64-CEA32A839FB8}"/>
              </a:ext>
            </a:extLst>
          </p:cNvPr>
          <p:cNvGrpSpPr/>
          <p:nvPr/>
        </p:nvGrpSpPr>
        <p:grpSpPr>
          <a:xfrm>
            <a:off x="8071577" y="2296118"/>
            <a:ext cx="382447" cy="382447"/>
            <a:chOff x="877888" y="771525"/>
            <a:chExt cx="287338" cy="287338"/>
          </a:xfrm>
          <a:solidFill>
            <a:schemeClr val="bg1"/>
          </a:solidFill>
        </p:grpSpPr>
        <p:sp>
          <p:nvSpPr>
            <p:cNvPr id="68" name="Freeform 324">
              <a:extLst>
                <a:ext uri="{FF2B5EF4-FFF2-40B4-BE49-F238E27FC236}">
                  <a16:creationId xmlns:a16="http://schemas.microsoft.com/office/drawing/2014/main" id="{EEBBB4D9-8AD5-4868-B9F5-568F0C326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771525"/>
              <a:ext cx="61913" cy="287338"/>
            </a:xfrm>
            <a:custGeom>
              <a:avLst/>
              <a:gdLst>
                <a:gd name="T0" fmla="*/ 0 w 196"/>
                <a:gd name="T1" fmla="*/ 888 h 903"/>
                <a:gd name="T2" fmla="*/ 1 w 196"/>
                <a:gd name="T3" fmla="*/ 895 h 903"/>
                <a:gd name="T4" fmla="*/ 4 w 196"/>
                <a:gd name="T5" fmla="*/ 899 h 903"/>
                <a:gd name="T6" fmla="*/ 10 w 196"/>
                <a:gd name="T7" fmla="*/ 902 h 903"/>
                <a:gd name="T8" fmla="*/ 15 w 196"/>
                <a:gd name="T9" fmla="*/ 903 h 903"/>
                <a:gd name="T10" fmla="*/ 196 w 196"/>
                <a:gd name="T11" fmla="*/ 798 h 903"/>
                <a:gd name="T12" fmla="*/ 160 w 196"/>
                <a:gd name="T13" fmla="*/ 797 h 903"/>
                <a:gd name="T14" fmla="*/ 149 w 196"/>
                <a:gd name="T15" fmla="*/ 793 h 903"/>
                <a:gd name="T16" fmla="*/ 141 w 196"/>
                <a:gd name="T17" fmla="*/ 785 h 903"/>
                <a:gd name="T18" fmla="*/ 136 w 196"/>
                <a:gd name="T19" fmla="*/ 774 h 903"/>
                <a:gd name="T20" fmla="*/ 136 w 196"/>
                <a:gd name="T21" fmla="*/ 738 h 903"/>
                <a:gd name="T22" fmla="*/ 138 w 196"/>
                <a:gd name="T23" fmla="*/ 726 h 903"/>
                <a:gd name="T24" fmla="*/ 145 w 196"/>
                <a:gd name="T25" fmla="*/ 717 h 903"/>
                <a:gd name="T26" fmla="*/ 155 w 196"/>
                <a:gd name="T27" fmla="*/ 710 h 903"/>
                <a:gd name="T28" fmla="*/ 166 w 196"/>
                <a:gd name="T29" fmla="*/ 708 h 903"/>
                <a:gd name="T30" fmla="*/ 196 w 196"/>
                <a:gd name="T31" fmla="*/ 346 h 903"/>
                <a:gd name="T32" fmla="*/ 160 w 196"/>
                <a:gd name="T33" fmla="*/ 345 h 903"/>
                <a:gd name="T34" fmla="*/ 149 w 196"/>
                <a:gd name="T35" fmla="*/ 341 h 903"/>
                <a:gd name="T36" fmla="*/ 141 w 196"/>
                <a:gd name="T37" fmla="*/ 333 h 903"/>
                <a:gd name="T38" fmla="*/ 136 w 196"/>
                <a:gd name="T39" fmla="*/ 322 h 903"/>
                <a:gd name="T40" fmla="*/ 136 w 196"/>
                <a:gd name="T41" fmla="*/ 286 h 903"/>
                <a:gd name="T42" fmla="*/ 138 w 196"/>
                <a:gd name="T43" fmla="*/ 275 h 903"/>
                <a:gd name="T44" fmla="*/ 145 w 196"/>
                <a:gd name="T45" fmla="*/ 265 h 903"/>
                <a:gd name="T46" fmla="*/ 155 w 196"/>
                <a:gd name="T47" fmla="*/ 259 h 903"/>
                <a:gd name="T48" fmla="*/ 166 w 196"/>
                <a:gd name="T49" fmla="*/ 256 h 903"/>
                <a:gd name="T50" fmla="*/ 196 w 196"/>
                <a:gd name="T51" fmla="*/ 196 h 903"/>
                <a:gd name="T52" fmla="*/ 160 w 196"/>
                <a:gd name="T53" fmla="*/ 195 h 903"/>
                <a:gd name="T54" fmla="*/ 149 w 196"/>
                <a:gd name="T55" fmla="*/ 191 h 903"/>
                <a:gd name="T56" fmla="*/ 141 w 196"/>
                <a:gd name="T57" fmla="*/ 182 h 903"/>
                <a:gd name="T58" fmla="*/ 136 w 196"/>
                <a:gd name="T59" fmla="*/ 172 h 903"/>
                <a:gd name="T60" fmla="*/ 136 w 196"/>
                <a:gd name="T61" fmla="*/ 135 h 903"/>
                <a:gd name="T62" fmla="*/ 138 w 196"/>
                <a:gd name="T63" fmla="*/ 123 h 903"/>
                <a:gd name="T64" fmla="*/ 145 w 196"/>
                <a:gd name="T65" fmla="*/ 115 h 903"/>
                <a:gd name="T66" fmla="*/ 155 w 196"/>
                <a:gd name="T67" fmla="*/ 108 h 903"/>
                <a:gd name="T68" fmla="*/ 166 w 196"/>
                <a:gd name="T69" fmla="*/ 105 h 903"/>
                <a:gd name="T70" fmla="*/ 196 w 196"/>
                <a:gd name="T71" fmla="*/ 0 h 903"/>
                <a:gd name="T72" fmla="*/ 12 w 196"/>
                <a:gd name="T73" fmla="*/ 0 h 903"/>
                <a:gd name="T74" fmla="*/ 7 w 196"/>
                <a:gd name="T75" fmla="*/ 2 h 903"/>
                <a:gd name="T76" fmla="*/ 3 w 196"/>
                <a:gd name="T77" fmla="*/ 6 h 903"/>
                <a:gd name="T78" fmla="*/ 1 w 196"/>
                <a:gd name="T79" fmla="*/ 12 h 903"/>
                <a:gd name="T80" fmla="*/ 0 w 196"/>
                <a:gd name="T81" fmla="*/ 15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903">
                  <a:moveTo>
                    <a:pt x="0" y="15"/>
                  </a:moveTo>
                  <a:lnTo>
                    <a:pt x="0" y="888"/>
                  </a:lnTo>
                  <a:lnTo>
                    <a:pt x="1" y="891"/>
                  </a:lnTo>
                  <a:lnTo>
                    <a:pt x="1" y="895"/>
                  </a:lnTo>
                  <a:lnTo>
                    <a:pt x="3" y="897"/>
                  </a:lnTo>
                  <a:lnTo>
                    <a:pt x="4" y="899"/>
                  </a:lnTo>
                  <a:lnTo>
                    <a:pt x="7" y="901"/>
                  </a:lnTo>
                  <a:lnTo>
                    <a:pt x="10" y="902"/>
                  </a:lnTo>
                  <a:lnTo>
                    <a:pt x="12" y="903"/>
                  </a:lnTo>
                  <a:lnTo>
                    <a:pt x="15" y="903"/>
                  </a:lnTo>
                  <a:lnTo>
                    <a:pt x="196" y="903"/>
                  </a:lnTo>
                  <a:lnTo>
                    <a:pt x="196" y="798"/>
                  </a:lnTo>
                  <a:lnTo>
                    <a:pt x="166" y="798"/>
                  </a:lnTo>
                  <a:lnTo>
                    <a:pt x="160" y="797"/>
                  </a:lnTo>
                  <a:lnTo>
                    <a:pt x="155" y="796"/>
                  </a:lnTo>
                  <a:lnTo>
                    <a:pt x="149" y="793"/>
                  </a:lnTo>
                  <a:lnTo>
                    <a:pt x="145" y="789"/>
                  </a:lnTo>
                  <a:lnTo>
                    <a:pt x="141" y="785"/>
                  </a:lnTo>
                  <a:lnTo>
                    <a:pt x="138" y="780"/>
                  </a:lnTo>
                  <a:lnTo>
                    <a:pt x="136" y="774"/>
                  </a:lnTo>
                  <a:lnTo>
                    <a:pt x="136" y="768"/>
                  </a:lnTo>
                  <a:lnTo>
                    <a:pt x="136" y="738"/>
                  </a:lnTo>
                  <a:lnTo>
                    <a:pt x="136" y="732"/>
                  </a:lnTo>
                  <a:lnTo>
                    <a:pt x="138" y="726"/>
                  </a:lnTo>
                  <a:lnTo>
                    <a:pt x="141" y="721"/>
                  </a:lnTo>
                  <a:lnTo>
                    <a:pt x="145" y="717"/>
                  </a:lnTo>
                  <a:lnTo>
                    <a:pt x="149" y="713"/>
                  </a:lnTo>
                  <a:lnTo>
                    <a:pt x="155" y="710"/>
                  </a:lnTo>
                  <a:lnTo>
                    <a:pt x="160" y="708"/>
                  </a:lnTo>
                  <a:lnTo>
                    <a:pt x="166" y="708"/>
                  </a:lnTo>
                  <a:lnTo>
                    <a:pt x="196" y="708"/>
                  </a:lnTo>
                  <a:lnTo>
                    <a:pt x="196" y="346"/>
                  </a:lnTo>
                  <a:lnTo>
                    <a:pt x="166" y="346"/>
                  </a:lnTo>
                  <a:lnTo>
                    <a:pt x="160" y="345"/>
                  </a:lnTo>
                  <a:lnTo>
                    <a:pt x="155" y="344"/>
                  </a:lnTo>
                  <a:lnTo>
                    <a:pt x="149" y="341"/>
                  </a:lnTo>
                  <a:lnTo>
                    <a:pt x="145" y="338"/>
                  </a:lnTo>
                  <a:lnTo>
                    <a:pt x="141" y="333"/>
                  </a:lnTo>
                  <a:lnTo>
                    <a:pt x="138" y="328"/>
                  </a:lnTo>
                  <a:lnTo>
                    <a:pt x="136" y="322"/>
                  </a:lnTo>
                  <a:lnTo>
                    <a:pt x="136" y="316"/>
                  </a:lnTo>
                  <a:lnTo>
                    <a:pt x="136" y="286"/>
                  </a:lnTo>
                  <a:lnTo>
                    <a:pt x="136" y="280"/>
                  </a:lnTo>
                  <a:lnTo>
                    <a:pt x="138" y="275"/>
                  </a:lnTo>
                  <a:lnTo>
                    <a:pt x="141" y="269"/>
                  </a:lnTo>
                  <a:lnTo>
                    <a:pt x="145" y="265"/>
                  </a:lnTo>
                  <a:lnTo>
                    <a:pt x="149" y="261"/>
                  </a:lnTo>
                  <a:lnTo>
                    <a:pt x="155" y="259"/>
                  </a:lnTo>
                  <a:lnTo>
                    <a:pt x="160" y="256"/>
                  </a:lnTo>
                  <a:lnTo>
                    <a:pt x="166" y="256"/>
                  </a:lnTo>
                  <a:lnTo>
                    <a:pt x="196" y="256"/>
                  </a:lnTo>
                  <a:lnTo>
                    <a:pt x="196" y="196"/>
                  </a:lnTo>
                  <a:lnTo>
                    <a:pt x="166" y="196"/>
                  </a:lnTo>
                  <a:lnTo>
                    <a:pt x="160" y="195"/>
                  </a:lnTo>
                  <a:lnTo>
                    <a:pt x="155" y="193"/>
                  </a:lnTo>
                  <a:lnTo>
                    <a:pt x="149" y="191"/>
                  </a:lnTo>
                  <a:lnTo>
                    <a:pt x="145" y="187"/>
                  </a:lnTo>
                  <a:lnTo>
                    <a:pt x="141" y="182"/>
                  </a:lnTo>
                  <a:lnTo>
                    <a:pt x="138" y="177"/>
                  </a:lnTo>
                  <a:lnTo>
                    <a:pt x="136" y="172"/>
                  </a:lnTo>
                  <a:lnTo>
                    <a:pt x="136" y="165"/>
                  </a:lnTo>
                  <a:lnTo>
                    <a:pt x="136" y="135"/>
                  </a:lnTo>
                  <a:lnTo>
                    <a:pt x="136" y="130"/>
                  </a:lnTo>
                  <a:lnTo>
                    <a:pt x="138" y="123"/>
                  </a:lnTo>
                  <a:lnTo>
                    <a:pt x="141" y="119"/>
                  </a:lnTo>
                  <a:lnTo>
                    <a:pt x="145" y="115"/>
                  </a:lnTo>
                  <a:lnTo>
                    <a:pt x="149" y="110"/>
                  </a:lnTo>
                  <a:lnTo>
                    <a:pt x="155" y="108"/>
                  </a:lnTo>
                  <a:lnTo>
                    <a:pt x="160" y="106"/>
                  </a:lnTo>
                  <a:lnTo>
                    <a:pt x="166" y="105"/>
                  </a:lnTo>
                  <a:lnTo>
                    <a:pt x="196" y="105"/>
                  </a:lnTo>
                  <a:lnTo>
                    <a:pt x="19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9" name="Freeform 325">
              <a:extLst>
                <a:ext uri="{FF2B5EF4-FFF2-40B4-BE49-F238E27FC236}">
                  <a16:creationId xmlns:a16="http://schemas.microsoft.com/office/drawing/2014/main" id="{4E9C428E-133B-4690-9ED6-8917E4F1E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113" y="771525"/>
              <a:ext cx="66675" cy="287338"/>
            </a:xfrm>
            <a:custGeom>
              <a:avLst/>
              <a:gdLst>
                <a:gd name="T0" fmla="*/ 30 w 211"/>
                <a:gd name="T1" fmla="*/ 105 h 903"/>
                <a:gd name="T2" fmla="*/ 41 w 211"/>
                <a:gd name="T3" fmla="*/ 107 h 903"/>
                <a:gd name="T4" fmla="*/ 51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60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557 h 903"/>
                <a:gd name="T22" fmla="*/ 41 w 211"/>
                <a:gd name="T23" fmla="*/ 560 h 903"/>
                <a:gd name="T24" fmla="*/ 51 w 211"/>
                <a:gd name="T25" fmla="*/ 566 h 903"/>
                <a:gd name="T26" fmla="*/ 58 w 211"/>
                <a:gd name="T27" fmla="*/ 576 h 903"/>
                <a:gd name="T28" fmla="*/ 60 w 211"/>
                <a:gd name="T29" fmla="*/ 587 h 903"/>
                <a:gd name="T30" fmla="*/ 60 w 211"/>
                <a:gd name="T31" fmla="*/ 623 h 903"/>
                <a:gd name="T32" fmla="*/ 55 w 211"/>
                <a:gd name="T33" fmla="*/ 634 h 903"/>
                <a:gd name="T34" fmla="*/ 47 w 211"/>
                <a:gd name="T35" fmla="*/ 643 h 903"/>
                <a:gd name="T36" fmla="*/ 36 w 211"/>
                <a:gd name="T37" fmla="*/ 647 h 903"/>
                <a:gd name="T38" fmla="*/ 0 w 211"/>
                <a:gd name="T39" fmla="*/ 648 h 903"/>
                <a:gd name="T40" fmla="*/ 30 w 211"/>
                <a:gd name="T41" fmla="*/ 708 h 903"/>
                <a:gd name="T42" fmla="*/ 41 w 211"/>
                <a:gd name="T43" fmla="*/ 710 h 903"/>
                <a:gd name="T44" fmla="*/ 51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60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497 h 903"/>
                <a:gd name="T64" fmla="*/ 169 w 211"/>
                <a:gd name="T65" fmla="*/ 495 h 903"/>
                <a:gd name="T66" fmla="*/ 159 w 211"/>
                <a:gd name="T67" fmla="*/ 488 h 903"/>
                <a:gd name="T68" fmla="*/ 153 w 211"/>
                <a:gd name="T69" fmla="*/ 478 h 903"/>
                <a:gd name="T70" fmla="*/ 151 w 211"/>
                <a:gd name="T71" fmla="*/ 467 h 903"/>
                <a:gd name="T72" fmla="*/ 151 w 211"/>
                <a:gd name="T73" fmla="*/ 430 h 903"/>
                <a:gd name="T74" fmla="*/ 155 w 211"/>
                <a:gd name="T75" fmla="*/ 419 h 903"/>
                <a:gd name="T76" fmla="*/ 164 w 211"/>
                <a:gd name="T77" fmla="*/ 412 h 903"/>
                <a:gd name="T78" fmla="*/ 174 w 211"/>
                <a:gd name="T79" fmla="*/ 408 h 903"/>
                <a:gd name="T80" fmla="*/ 211 w 211"/>
                <a:gd name="T81" fmla="*/ 407 h 903"/>
                <a:gd name="T82" fmla="*/ 181 w 211"/>
                <a:gd name="T83" fmla="*/ 346 h 903"/>
                <a:gd name="T84" fmla="*/ 169 w 211"/>
                <a:gd name="T85" fmla="*/ 344 h 903"/>
                <a:gd name="T86" fmla="*/ 159 w 211"/>
                <a:gd name="T87" fmla="*/ 338 h 903"/>
                <a:gd name="T88" fmla="*/ 153 w 211"/>
                <a:gd name="T89" fmla="*/ 328 h 903"/>
                <a:gd name="T90" fmla="*/ 151 w 211"/>
                <a:gd name="T91" fmla="*/ 316 h 903"/>
                <a:gd name="T92" fmla="*/ 151 w 211"/>
                <a:gd name="T93" fmla="*/ 280 h 903"/>
                <a:gd name="T94" fmla="*/ 155 w 211"/>
                <a:gd name="T95" fmla="*/ 269 h 903"/>
                <a:gd name="T96" fmla="*/ 164 w 211"/>
                <a:gd name="T97" fmla="*/ 261 h 903"/>
                <a:gd name="T98" fmla="*/ 174 w 211"/>
                <a:gd name="T99" fmla="*/ 256 h 903"/>
                <a:gd name="T100" fmla="*/ 211 w 211"/>
                <a:gd name="T101" fmla="*/ 256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1 w 211"/>
                <a:gd name="T113" fmla="*/ 130 h 903"/>
                <a:gd name="T114" fmla="*/ 155 w 211"/>
                <a:gd name="T115" fmla="*/ 119 h 903"/>
                <a:gd name="T116" fmla="*/ 164 w 211"/>
                <a:gd name="T117" fmla="*/ 110 h 903"/>
                <a:gd name="T118" fmla="*/ 174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1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60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60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1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557"/>
                  </a:lnTo>
                  <a:lnTo>
                    <a:pt x="30" y="557"/>
                  </a:lnTo>
                  <a:lnTo>
                    <a:pt x="36" y="558"/>
                  </a:lnTo>
                  <a:lnTo>
                    <a:pt x="41" y="560"/>
                  </a:lnTo>
                  <a:lnTo>
                    <a:pt x="47" y="562"/>
                  </a:lnTo>
                  <a:lnTo>
                    <a:pt x="51" y="566"/>
                  </a:lnTo>
                  <a:lnTo>
                    <a:pt x="55" y="571"/>
                  </a:lnTo>
                  <a:lnTo>
                    <a:pt x="58" y="576"/>
                  </a:lnTo>
                  <a:lnTo>
                    <a:pt x="60" y="581"/>
                  </a:lnTo>
                  <a:lnTo>
                    <a:pt x="60" y="587"/>
                  </a:lnTo>
                  <a:lnTo>
                    <a:pt x="60" y="618"/>
                  </a:lnTo>
                  <a:lnTo>
                    <a:pt x="60" y="623"/>
                  </a:lnTo>
                  <a:lnTo>
                    <a:pt x="58" y="629"/>
                  </a:lnTo>
                  <a:lnTo>
                    <a:pt x="55" y="634"/>
                  </a:lnTo>
                  <a:lnTo>
                    <a:pt x="51" y="638"/>
                  </a:lnTo>
                  <a:lnTo>
                    <a:pt x="47" y="643"/>
                  </a:lnTo>
                  <a:lnTo>
                    <a:pt x="41" y="645"/>
                  </a:lnTo>
                  <a:lnTo>
                    <a:pt x="36" y="647"/>
                  </a:lnTo>
                  <a:lnTo>
                    <a:pt x="30" y="648"/>
                  </a:lnTo>
                  <a:lnTo>
                    <a:pt x="0" y="648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1" y="710"/>
                  </a:lnTo>
                  <a:lnTo>
                    <a:pt x="47" y="712"/>
                  </a:lnTo>
                  <a:lnTo>
                    <a:pt x="51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60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60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1" y="789"/>
                  </a:lnTo>
                  <a:lnTo>
                    <a:pt x="47" y="793"/>
                  </a:lnTo>
                  <a:lnTo>
                    <a:pt x="41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497"/>
                  </a:lnTo>
                  <a:lnTo>
                    <a:pt x="181" y="497"/>
                  </a:lnTo>
                  <a:lnTo>
                    <a:pt x="174" y="497"/>
                  </a:lnTo>
                  <a:lnTo>
                    <a:pt x="169" y="495"/>
                  </a:lnTo>
                  <a:lnTo>
                    <a:pt x="164" y="491"/>
                  </a:lnTo>
                  <a:lnTo>
                    <a:pt x="159" y="488"/>
                  </a:lnTo>
                  <a:lnTo>
                    <a:pt x="155" y="484"/>
                  </a:lnTo>
                  <a:lnTo>
                    <a:pt x="153" y="478"/>
                  </a:lnTo>
                  <a:lnTo>
                    <a:pt x="151" y="473"/>
                  </a:lnTo>
                  <a:lnTo>
                    <a:pt x="151" y="467"/>
                  </a:lnTo>
                  <a:lnTo>
                    <a:pt x="151" y="437"/>
                  </a:lnTo>
                  <a:lnTo>
                    <a:pt x="151" y="430"/>
                  </a:lnTo>
                  <a:lnTo>
                    <a:pt x="153" y="425"/>
                  </a:lnTo>
                  <a:lnTo>
                    <a:pt x="155" y="419"/>
                  </a:lnTo>
                  <a:lnTo>
                    <a:pt x="159" y="415"/>
                  </a:lnTo>
                  <a:lnTo>
                    <a:pt x="164" y="412"/>
                  </a:lnTo>
                  <a:lnTo>
                    <a:pt x="169" y="409"/>
                  </a:lnTo>
                  <a:lnTo>
                    <a:pt x="174" y="408"/>
                  </a:lnTo>
                  <a:lnTo>
                    <a:pt x="181" y="407"/>
                  </a:lnTo>
                  <a:lnTo>
                    <a:pt x="211" y="407"/>
                  </a:lnTo>
                  <a:lnTo>
                    <a:pt x="211" y="346"/>
                  </a:lnTo>
                  <a:lnTo>
                    <a:pt x="181" y="346"/>
                  </a:lnTo>
                  <a:lnTo>
                    <a:pt x="174" y="345"/>
                  </a:lnTo>
                  <a:lnTo>
                    <a:pt x="169" y="344"/>
                  </a:lnTo>
                  <a:lnTo>
                    <a:pt x="164" y="341"/>
                  </a:lnTo>
                  <a:lnTo>
                    <a:pt x="159" y="338"/>
                  </a:lnTo>
                  <a:lnTo>
                    <a:pt x="155" y="333"/>
                  </a:lnTo>
                  <a:lnTo>
                    <a:pt x="153" y="328"/>
                  </a:lnTo>
                  <a:lnTo>
                    <a:pt x="151" y="322"/>
                  </a:lnTo>
                  <a:lnTo>
                    <a:pt x="151" y="316"/>
                  </a:lnTo>
                  <a:lnTo>
                    <a:pt x="151" y="286"/>
                  </a:lnTo>
                  <a:lnTo>
                    <a:pt x="151" y="280"/>
                  </a:lnTo>
                  <a:lnTo>
                    <a:pt x="153" y="275"/>
                  </a:lnTo>
                  <a:lnTo>
                    <a:pt x="155" y="269"/>
                  </a:lnTo>
                  <a:lnTo>
                    <a:pt x="159" y="265"/>
                  </a:lnTo>
                  <a:lnTo>
                    <a:pt x="164" y="261"/>
                  </a:lnTo>
                  <a:lnTo>
                    <a:pt x="169" y="259"/>
                  </a:lnTo>
                  <a:lnTo>
                    <a:pt x="174" y="256"/>
                  </a:lnTo>
                  <a:lnTo>
                    <a:pt x="181" y="256"/>
                  </a:lnTo>
                  <a:lnTo>
                    <a:pt x="211" y="256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4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5" y="182"/>
                  </a:lnTo>
                  <a:lnTo>
                    <a:pt x="153" y="177"/>
                  </a:lnTo>
                  <a:lnTo>
                    <a:pt x="151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1" y="130"/>
                  </a:lnTo>
                  <a:lnTo>
                    <a:pt x="153" y="123"/>
                  </a:lnTo>
                  <a:lnTo>
                    <a:pt x="155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4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0" name="Freeform 326">
              <a:extLst>
                <a:ext uri="{FF2B5EF4-FFF2-40B4-BE49-F238E27FC236}">
                  <a16:creationId xmlns:a16="http://schemas.microsoft.com/office/drawing/2014/main" id="{505F0C26-0335-4A1D-AA0D-8C830A4F0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25" y="771525"/>
              <a:ext cx="68263" cy="287338"/>
            </a:xfrm>
            <a:custGeom>
              <a:avLst/>
              <a:gdLst>
                <a:gd name="T0" fmla="*/ 30 w 211"/>
                <a:gd name="T1" fmla="*/ 105 h 903"/>
                <a:gd name="T2" fmla="*/ 42 w 211"/>
                <a:gd name="T3" fmla="*/ 107 h 903"/>
                <a:gd name="T4" fmla="*/ 52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59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256 h 903"/>
                <a:gd name="T22" fmla="*/ 42 w 211"/>
                <a:gd name="T23" fmla="*/ 259 h 903"/>
                <a:gd name="T24" fmla="*/ 52 w 211"/>
                <a:gd name="T25" fmla="*/ 265 h 903"/>
                <a:gd name="T26" fmla="*/ 58 w 211"/>
                <a:gd name="T27" fmla="*/ 275 h 903"/>
                <a:gd name="T28" fmla="*/ 60 w 211"/>
                <a:gd name="T29" fmla="*/ 286 h 903"/>
                <a:gd name="T30" fmla="*/ 59 w 211"/>
                <a:gd name="T31" fmla="*/ 322 h 903"/>
                <a:gd name="T32" fmla="*/ 55 w 211"/>
                <a:gd name="T33" fmla="*/ 333 h 903"/>
                <a:gd name="T34" fmla="*/ 47 w 211"/>
                <a:gd name="T35" fmla="*/ 341 h 903"/>
                <a:gd name="T36" fmla="*/ 36 w 211"/>
                <a:gd name="T37" fmla="*/ 345 h 903"/>
                <a:gd name="T38" fmla="*/ 0 w 211"/>
                <a:gd name="T39" fmla="*/ 346 h 903"/>
                <a:gd name="T40" fmla="*/ 30 w 211"/>
                <a:gd name="T41" fmla="*/ 708 h 903"/>
                <a:gd name="T42" fmla="*/ 42 w 211"/>
                <a:gd name="T43" fmla="*/ 710 h 903"/>
                <a:gd name="T44" fmla="*/ 52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59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798 h 903"/>
                <a:gd name="T64" fmla="*/ 169 w 211"/>
                <a:gd name="T65" fmla="*/ 796 h 903"/>
                <a:gd name="T66" fmla="*/ 159 w 211"/>
                <a:gd name="T67" fmla="*/ 789 h 903"/>
                <a:gd name="T68" fmla="*/ 153 w 211"/>
                <a:gd name="T69" fmla="*/ 780 h 903"/>
                <a:gd name="T70" fmla="*/ 151 w 211"/>
                <a:gd name="T71" fmla="*/ 768 h 903"/>
                <a:gd name="T72" fmla="*/ 152 w 211"/>
                <a:gd name="T73" fmla="*/ 732 h 903"/>
                <a:gd name="T74" fmla="*/ 156 w 211"/>
                <a:gd name="T75" fmla="*/ 721 h 903"/>
                <a:gd name="T76" fmla="*/ 164 w 211"/>
                <a:gd name="T77" fmla="*/ 713 h 903"/>
                <a:gd name="T78" fmla="*/ 175 w 211"/>
                <a:gd name="T79" fmla="*/ 708 h 903"/>
                <a:gd name="T80" fmla="*/ 211 w 211"/>
                <a:gd name="T81" fmla="*/ 708 h 903"/>
                <a:gd name="T82" fmla="*/ 181 w 211"/>
                <a:gd name="T83" fmla="*/ 648 h 903"/>
                <a:gd name="T84" fmla="*/ 169 w 211"/>
                <a:gd name="T85" fmla="*/ 645 h 903"/>
                <a:gd name="T86" fmla="*/ 159 w 211"/>
                <a:gd name="T87" fmla="*/ 638 h 903"/>
                <a:gd name="T88" fmla="*/ 153 w 211"/>
                <a:gd name="T89" fmla="*/ 629 h 903"/>
                <a:gd name="T90" fmla="*/ 151 w 211"/>
                <a:gd name="T91" fmla="*/ 618 h 903"/>
                <a:gd name="T92" fmla="*/ 152 w 211"/>
                <a:gd name="T93" fmla="*/ 581 h 903"/>
                <a:gd name="T94" fmla="*/ 156 w 211"/>
                <a:gd name="T95" fmla="*/ 571 h 903"/>
                <a:gd name="T96" fmla="*/ 164 w 211"/>
                <a:gd name="T97" fmla="*/ 562 h 903"/>
                <a:gd name="T98" fmla="*/ 175 w 211"/>
                <a:gd name="T99" fmla="*/ 558 h 903"/>
                <a:gd name="T100" fmla="*/ 211 w 211"/>
                <a:gd name="T101" fmla="*/ 557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2 w 211"/>
                <a:gd name="T113" fmla="*/ 130 h 903"/>
                <a:gd name="T114" fmla="*/ 156 w 211"/>
                <a:gd name="T115" fmla="*/ 119 h 903"/>
                <a:gd name="T116" fmla="*/ 164 w 211"/>
                <a:gd name="T117" fmla="*/ 110 h 903"/>
                <a:gd name="T118" fmla="*/ 175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2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2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2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2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2" y="710"/>
                  </a:lnTo>
                  <a:lnTo>
                    <a:pt x="47" y="712"/>
                  </a:lnTo>
                  <a:lnTo>
                    <a:pt x="52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59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59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2" y="789"/>
                  </a:lnTo>
                  <a:lnTo>
                    <a:pt x="47" y="793"/>
                  </a:lnTo>
                  <a:lnTo>
                    <a:pt x="42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798"/>
                  </a:lnTo>
                  <a:lnTo>
                    <a:pt x="181" y="798"/>
                  </a:lnTo>
                  <a:lnTo>
                    <a:pt x="175" y="797"/>
                  </a:lnTo>
                  <a:lnTo>
                    <a:pt x="169" y="796"/>
                  </a:lnTo>
                  <a:lnTo>
                    <a:pt x="164" y="793"/>
                  </a:lnTo>
                  <a:lnTo>
                    <a:pt x="159" y="789"/>
                  </a:lnTo>
                  <a:lnTo>
                    <a:pt x="156" y="785"/>
                  </a:lnTo>
                  <a:lnTo>
                    <a:pt x="153" y="780"/>
                  </a:lnTo>
                  <a:lnTo>
                    <a:pt x="152" y="774"/>
                  </a:lnTo>
                  <a:lnTo>
                    <a:pt x="151" y="768"/>
                  </a:lnTo>
                  <a:lnTo>
                    <a:pt x="151" y="738"/>
                  </a:lnTo>
                  <a:lnTo>
                    <a:pt x="152" y="732"/>
                  </a:lnTo>
                  <a:lnTo>
                    <a:pt x="153" y="726"/>
                  </a:lnTo>
                  <a:lnTo>
                    <a:pt x="156" y="721"/>
                  </a:lnTo>
                  <a:lnTo>
                    <a:pt x="159" y="717"/>
                  </a:lnTo>
                  <a:lnTo>
                    <a:pt x="164" y="713"/>
                  </a:lnTo>
                  <a:lnTo>
                    <a:pt x="169" y="710"/>
                  </a:lnTo>
                  <a:lnTo>
                    <a:pt x="175" y="708"/>
                  </a:lnTo>
                  <a:lnTo>
                    <a:pt x="181" y="708"/>
                  </a:lnTo>
                  <a:lnTo>
                    <a:pt x="211" y="708"/>
                  </a:lnTo>
                  <a:lnTo>
                    <a:pt x="211" y="648"/>
                  </a:lnTo>
                  <a:lnTo>
                    <a:pt x="181" y="648"/>
                  </a:lnTo>
                  <a:lnTo>
                    <a:pt x="175" y="647"/>
                  </a:lnTo>
                  <a:lnTo>
                    <a:pt x="169" y="645"/>
                  </a:lnTo>
                  <a:lnTo>
                    <a:pt x="164" y="643"/>
                  </a:lnTo>
                  <a:lnTo>
                    <a:pt x="159" y="638"/>
                  </a:lnTo>
                  <a:lnTo>
                    <a:pt x="156" y="634"/>
                  </a:lnTo>
                  <a:lnTo>
                    <a:pt x="153" y="629"/>
                  </a:lnTo>
                  <a:lnTo>
                    <a:pt x="152" y="623"/>
                  </a:lnTo>
                  <a:lnTo>
                    <a:pt x="151" y="618"/>
                  </a:lnTo>
                  <a:lnTo>
                    <a:pt x="151" y="587"/>
                  </a:lnTo>
                  <a:lnTo>
                    <a:pt x="152" y="581"/>
                  </a:lnTo>
                  <a:lnTo>
                    <a:pt x="153" y="576"/>
                  </a:lnTo>
                  <a:lnTo>
                    <a:pt x="156" y="571"/>
                  </a:lnTo>
                  <a:lnTo>
                    <a:pt x="159" y="566"/>
                  </a:lnTo>
                  <a:lnTo>
                    <a:pt x="164" y="562"/>
                  </a:lnTo>
                  <a:lnTo>
                    <a:pt x="169" y="560"/>
                  </a:lnTo>
                  <a:lnTo>
                    <a:pt x="175" y="558"/>
                  </a:lnTo>
                  <a:lnTo>
                    <a:pt x="181" y="557"/>
                  </a:lnTo>
                  <a:lnTo>
                    <a:pt x="211" y="557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5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6" y="182"/>
                  </a:lnTo>
                  <a:lnTo>
                    <a:pt x="153" y="177"/>
                  </a:lnTo>
                  <a:lnTo>
                    <a:pt x="152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2" y="130"/>
                  </a:lnTo>
                  <a:lnTo>
                    <a:pt x="153" y="123"/>
                  </a:lnTo>
                  <a:lnTo>
                    <a:pt x="156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5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1" name="Freeform 327">
              <a:extLst>
                <a:ext uri="{FF2B5EF4-FFF2-40B4-BE49-F238E27FC236}">
                  <a16:creationId xmlns:a16="http://schemas.microsoft.com/office/drawing/2014/main" id="{EE66CB30-F704-45C9-BA83-17BA7DC13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771525"/>
              <a:ext cx="61913" cy="287338"/>
            </a:xfrm>
            <a:custGeom>
              <a:avLst/>
              <a:gdLst>
                <a:gd name="T0" fmla="*/ 0 w 195"/>
                <a:gd name="T1" fmla="*/ 0 h 903"/>
                <a:gd name="T2" fmla="*/ 30 w 195"/>
                <a:gd name="T3" fmla="*/ 105 h 903"/>
                <a:gd name="T4" fmla="*/ 42 w 195"/>
                <a:gd name="T5" fmla="*/ 107 h 903"/>
                <a:gd name="T6" fmla="*/ 51 w 195"/>
                <a:gd name="T7" fmla="*/ 115 h 903"/>
                <a:gd name="T8" fmla="*/ 58 w 195"/>
                <a:gd name="T9" fmla="*/ 123 h 903"/>
                <a:gd name="T10" fmla="*/ 60 w 195"/>
                <a:gd name="T11" fmla="*/ 135 h 903"/>
                <a:gd name="T12" fmla="*/ 59 w 195"/>
                <a:gd name="T13" fmla="*/ 172 h 903"/>
                <a:gd name="T14" fmla="*/ 55 w 195"/>
                <a:gd name="T15" fmla="*/ 182 h 903"/>
                <a:gd name="T16" fmla="*/ 47 w 195"/>
                <a:gd name="T17" fmla="*/ 191 h 903"/>
                <a:gd name="T18" fmla="*/ 36 w 195"/>
                <a:gd name="T19" fmla="*/ 195 h 903"/>
                <a:gd name="T20" fmla="*/ 0 w 195"/>
                <a:gd name="T21" fmla="*/ 196 h 903"/>
                <a:gd name="T22" fmla="*/ 30 w 195"/>
                <a:gd name="T23" fmla="*/ 256 h 903"/>
                <a:gd name="T24" fmla="*/ 42 w 195"/>
                <a:gd name="T25" fmla="*/ 259 h 903"/>
                <a:gd name="T26" fmla="*/ 51 w 195"/>
                <a:gd name="T27" fmla="*/ 265 h 903"/>
                <a:gd name="T28" fmla="*/ 58 w 195"/>
                <a:gd name="T29" fmla="*/ 275 h 903"/>
                <a:gd name="T30" fmla="*/ 60 w 195"/>
                <a:gd name="T31" fmla="*/ 286 h 903"/>
                <a:gd name="T32" fmla="*/ 59 w 195"/>
                <a:gd name="T33" fmla="*/ 322 h 903"/>
                <a:gd name="T34" fmla="*/ 55 w 195"/>
                <a:gd name="T35" fmla="*/ 333 h 903"/>
                <a:gd name="T36" fmla="*/ 47 w 195"/>
                <a:gd name="T37" fmla="*/ 341 h 903"/>
                <a:gd name="T38" fmla="*/ 36 w 195"/>
                <a:gd name="T39" fmla="*/ 345 h 903"/>
                <a:gd name="T40" fmla="*/ 0 w 195"/>
                <a:gd name="T41" fmla="*/ 346 h 903"/>
                <a:gd name="T42" fmla="*/ 30 w 195"/>
                <a:gd name="T43" fmla="*/ 407 h 903"/>
                <a:gd name="T44" fmla="*/ 42 w 195"/>
                <a:gd name="T45" fmla="*/ 409 h 903"/>
                <a:gd name="T46" fmla="*/ 51 w 195"/>
                <a:gd name="T47" fmla="*/ 415 h 903"/>
                <a:gd name="T48" fmla="*/ 58 w 195"/>
                <a:gd name="T49" fmla="*/ 425 h 903"/>
                <a:gd name="T50" fmla="*/ 60 w 195"/>
                <a:gd name="T51" fmla="*/ 437 h 903"/>
                <a:gd name="T52" fmla="*/ 59 w 195"/>
                <a:gd name="T53" fmla="*/ 473 h 903"/>
                <a:gd name="T54" fmla="*/ 55 w 195"/>
                <a:gd name="T55" fmla="*/ 484 h 903"/>
                <a:gd name="T56" fmla="*/ 47 w 195"/>
                <a:gd name="T57" fmla="*/ 491 h 903"/>
                <a:gd name="T58" fmla="*/ 36 w 195"/>
                <a:gd name="T59" fmla="*/ 497 h 903"/>
                <a:gd name="T60" fmla="*/ 0 w 195"/>
                <a:gd name="T61" fmla="*/ 497 h 903"/>
                <a:gd name="T62" fmla="*/ 180 w 195"/>
                <a:gd name="T63" fmla="*/ 903 h 903"/>
                <a:gd name="T64" fmla="*/ 187 w 195"/>
                <a:gd name="T65" fmla="*/ 902 h 903"/>
                <a:gd name="T66" fmla="*/ 191 w 195"/>
                <a:gd name="T67" fmla="*/ 899 h 903"/>
                <a:gd name="T68" fmla="*/ 194 w 195"/>
                <a:gd name="T69" fmla="*/ 895 h 903"/>
                <a:gd name="T70" fmla="*/ 195 w 195"/>
                <a:gd name="T71" fmla="*/ 888 h 903"/>
                <a:gd name="T72" fmla="*/ 195 w 195"/>
                <a:gd name="T73" fmla="*/ 12 h 903"/>
                <a:gd name="T74" fmla="*/ 193 w 195"/>
                <a:gd name="T75" fmla="*/ 6 h 903"/>
                <a:gd name="T76" fmla="*/ 189 w 195"/>
                <a:gd name="T77" fmla="*/ 2 h 903"/>
                <a:gd name="T78" fmla="*/ 183 w 195"/>
                <a:gd name="T79" fmla="*/ 0 h 903"/>
                <a:gd name="T80" fmla="*/ 180 w 195"/>
                <a:gd name="T81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5" h="903">
                  <a:moveTo>
                    <a:pt x="180" y="0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1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1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407"/>
                  </a:lnTo>
                  <a:lnTo>
                    <a:pt x="30" y="407"/>
                  </a:lnTo>
                  <a:lnTo>
                    <a:pt x="36" y="408"/>
                  </a:lnTo>
                  <a:lnTo>
                    <a:pt x="42" y="409"/>
                  </a:lnTo>
                  <a:lnTo>
                    <a:pt x="47" y="412"/>
                  </a:lnTo>
                  <a:lnTo>
                    <a:pt x="51" y="415"/>
                  </a:lnTo>
                  <a:lnTo>
                    <a:pt x="55" y="419"/>
                  </a:lnTo>
                  <a:lnTo>
                    <a:pt x="58" y="425"/>
                  </a:lnTo>
                  <a:lnTo>
                    <a:pt x="59" y="430"/>
                  </a:lnTo>
                  <a:lnTo>
                    <a:pt x="60" y="437"/>
                  </a:lnTo>
                  <a:lnTo>
                    <a:pt x="60" y="467"/>
                  </a:lnTo>
                  <a:lnTo>
                    <a:pt x="59" y="473"/>
                  </a:lnTo>
                  <a:lnTo>
                    <a:pt x="58" y="478"/>
                  </a:lnTo>
                  <a:lnTo>
                    <a:pt x="55" y="484"/>
                  </a:lnTo>
                  <a:lnTo>
                    <a:pt x="51" y="488"/>
                  </a:lnTo>
                  <a:lnTo>
                    <a:pt x="47" y="491"/>
                  </a:lnTo>
                  <a:lnTo>
                    <a:pt x="42" y="495"/>
                  </a:lnTo>
                  <a:lnTo>
                    <a:pt x="36" y="497"/>
                  </a:lnTo>
                  <a:lnTo>
                    <a:pt x="30" y="497"/>
                  </a:lnTo>
                  <a:lnTo>
                    <a:pt x="0" y="497"/>
                  </a:lnTo>
                  <a:lnTo>
                    <a:pt x="0" y="903"/>
                  </a:lnTo>
                  <a:lnTo>
                    <a:pt x="180" y="903"/>
                  </a:lnTo>
                  <a:lnTo>
                    <a:pt x="183" y="903"/>
                  </a:lnTo>
                  <a:lnTo>
                    <a:pt x="187" y="902"/>
                  </a:lnTo>
                  <a:lnTo>
                    <a:pt x="189" y="901"/>
                  </a:lnTo>
                  <a:lnTo>
                    <a:pt x="191" y="899"/>
                  </a:lnTo>
                  <a:lnTo>
                    <a:pt x="193" y="897"/>
                  </a:lnTo>
                  <a:lnTo>
                    <a:pt x="194" y="895"/>
                  </a:lnTo>
                  <a:lnTo>
                    <a:pt x="195" y="891"/>
                  </a:lnTo>
                  <a:lnTo>
                    <a:pt x="195" y="888"/>
                  </a:lnTo>
                  <a:lnTo>
                    <a:pt x="195" y="15"/>
                  </a:lnTo>
                  <a:lnTo>
                    <a:pt x="195" y="12"/>
                  </a:lnTo>
                  <a:lnTo>
                    <a:pt x="194" y="10"/>
                  </a:lnTo>
                  <a:lnTo>
                    <a:pt x="193" y="6"/>
                  </a:lnTo>
                  <a:lnTo>
                    <a:pt x="191" y="4"/>
                  </a:lnTo>
                  <a:lnTo>
                    <a:pt x="189" y="2"/>
                  </a:lnTo>
                  <a:lnTo>
                    <a:pt x="187" y="1"/>
                  </a:lnTo>
                  <a:lnTo>
                    <a:pt x="183" y="0"/>
                  </a:lnTo>
                  <a:lnTo>
                    <a:pt x="180" y="0"/>
                  </a:lnTo>
                  <a:lnTo>
                    <a:pt x="1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72" name="Freeform 2319" descr="Icon of leaf. ">
            <a:extLst>
              <a:ext uri="{FF2B5EF4-FFF2-40B4-BE49-F238E27FC236}">
                <a16:creationId xmlns:a16="http://schemas.microsoft.com/office/drawing/2014/main" id="{4C935A16-4F4C-4B17-B911-F1D554A088A8}"/>
              </a:ext>
            </a:extLst>
          </p:cNvPr>
          <p:cNvSpPr>
            <a:spLocks noEditPoints="1"/>
          </p:cNvSpPr>
          <p:nvPr/>
        </p:nvSpPr>
        <p:spPr bwMode="auto">
          <a:xfrm>
            <a:off x="10247928" y="2303513"/>
            <a:ext cx="367656" cy="367656"/>
          </a:xfrm>
          <a:custGeom>
            <a:avLst/>
            <a:gdLst>
              <a:gd name="T0" fmla="*/ 550 w 868"/>
              <a:gd name="T1" fmla="*/ 453 h 868"/>
              <a:gd name="T2" fmla="*/ 561 w 868"/>
              <a:gd name="T3" fmla="*/ 457 h 868"/>
              <a:gd name="T4" fmla="*/ 565 w 868"/>
              <a:gd name="T5" fmla="*/ 468 h 868"/>
              <a:gd name="T6" fmla="*/ 561 w 868"/>
              <a:gd name="T7" fmla="*/ 479 h 868"/>
              <a:gd name="T8" fmla="*/ 550 w 868"/>
              <a:gd name="T9" fmla="*/ 483 h 868"/>
              <a:gd name="T10" fmla="*/ 432 w 868"/>
              <a:gd name="T11" fmla="*/ 604 h 868"/>
              <a:gd name="T12" fmla="*/ 442 w 868"/>
              <a:gd name="T13" fmla="*/ 611 h 868"/>
              <a:gd name="T14" fmla="*/ 444 w 868"/>
              <a:gd name="T15" fmla="*/ 622 h 868"/>
              <a:gd name="T16" fmla="*/ 437 w 868"/>
              <a:gd name="T17" fmla="*/ 632 h 868"/>
              <a:gd name="T18" fmla="*/ 254 w 868"/>
              <a:gd name="T19" fmla="*/ 634 h 868"/>
              <a:gd name="T20" fmla="*/ 233 w 868"/>
              <a:gd name="T21" fmla="*/ 438 h 868"/>
              <a:gd name="T22" fmla="*/ 237 w 868"/>
              <a:gd name="T23" fmla="*/ 427 h 868"/>
              <a:gd name="T24" fmla="*/ 248 w 868"/>
              <a:gd name="T25" fmla="*/ 423 h 868"/>
              <a:gd name="T26" fmla="*/ 258 w 868"/>
              <a:gd name="T27" fmla="*/ 427 h 868"/>
              <a:gd name="T28" fmla="*/ 263 w 868"/>
              <a:gd name="T29" fmla="*/ 438 h 868"/>
              <a:gd name="T30" fmla="*/ 384 w 868"/>
              <a:gd name="T31" fmla="*/ 315 h 868"/>
              <a:gd name="T32" fmla="*/ 390 w 868"/>
              <a:gd name="T33" fmla="*/ 305 h 868"/>
              <a:gd name="T34" fmla="*/ 402 w 868"/>
              <a:gd name="T35" fmla="*/ 303 h 868"/>
              <a:gd name="T36" fmla="*/ 412 w 868"/>
              <a:gd name="T37" fmla="*/ 309 h 868"/>
              <a:gd name="T38" fmla="*/ 414 w 868"/>
              <a:gd name="T39" fmla="*/ 431 h 868"/>
              <a:gd name="T40" fmla="*/ 536 w 868"/>
              <a:gd name="T41" fmla="*/ 251 h 868"/>
              <a:gd name="T42" fmla="*/ 544 w 868"/>
              <a:gd name="T43" fmla="*/ 243 h 868"/>
              <a:gd name="T44" fmla="*/ 555 w 868"/>
              <a:gd name="T45" fmla="*/ 243 h 868"/>
              <a:gd name="T46" fmla="*/ 564 w 868"/>
              <a:gd name="T47" fmla="*/ 251 h 868"/>
              <a:gd name="T48" fmla="*/ 610 w 868"/>
              <a:gd name="T49" fmla="*/ 302 h 868"/>
              <a:gd name="T50" fmla="*/ 621 w 868"/>
              <a:gd name="T51" fmla="*/ 307 h 868"/>
              <a:gd name="T52" fmla="*/ 625 w 868"/>
              <a:gd name="T53" fmla="*/ 317 h 868"/>
              <a:gd name="T54" fmla="*/ 621 w 868"/>
              <a:gd name="T55" fmla="*/ 328 h 868"/>
              <a:gd name="T56" fmla="*/ 610 w 868"/>
              <a:gd name="T57" fmla="*/ 332 h 868"/>
              <a:gd name="T58" fmla="*/ 854 w 868"/>
              <a:gd name="T59" fmla="*/ 0 h 868"/>
              <a:gd name="T60" fmla="*/ 789 w 868"/>
              <a:gd name="T61" fmla="*/ 9 h 868"/>
              <a:gd name="T62" fmla="*/ 611 w 868"/>
              <a:gd name="T63" fmla="*/ 45 h 868"/>
              <a:gd name="T64" fmla="*/ 472 w 868"/>
              <a:gd name="T65" fmla="*/ 86 h 868"/>
              <a:gd name="T66" fmla="*/ 319 w 868"/>
              <a:gd name="T67" fmla="*/ 147 h 868"/>
              <a:gd name="T68" fmla="*/ 200 w 868"/>
              <a:gd name="T69" fmla="*/ 219 h 868"/>
              <a:gd name="T70" fmla="*/ 114 w 868"/>
              <a:gd name="T71" fmla="*/ 301 h 868"/>
              <a:gd name="T72" fmla="*/ 63 w 868"/>
              <a:gd name="T73" fmla="*/ 386 h 868"/>
              <a:gd name="T74" fmla="*/ 46 w 868"/>
              <a:gd name="T75" fmla="*/ 463 h 868"/>
              <a:gd name="T76" fmla="*/ 49 w 868"/>
              <a:gd name="T77" fmla="*/ 544 h 868"/>
              <a:gd name="T78" fmla="*/ 74 w 868"/>
              <a:gd name="T79" fmla="*/ 630 h 868"/>
              <a:gd name="T80" fmla="*/ 4 w 868"/>
              <a:gd name="T81" fmla="*/ 799 h 868"/>
              <a:gd name="T82" fmla="*/ 0 w 868"/>
              <a:gd name="T83" fmla="*/ 809 h 868"/>
              <a:gd name="T84" fmla="*/ 4 w 868"/>
              <a:gd name="T85" fmla="*/ 820 h 868"/>
              <a:gd name="T86" fmla="*/ 55 w 868"/>
              <a:gd name="T87" fmla="*/ 868 h 868"/>
              <a:gd name="T88" fmla="*/ 66 w 868"/>
              <a:gd name="T89" fmla="*/ 866 h 868"/>
              <a:gd name="T90" fmla="*/ 224 w 868"/>
              <a:gd name="T91" fmla="*/ 786 h 868"/>
              <a:gd name="T92" fmla="*/ 326 w 868"/>
              <a:gd name="T93" fmla="*/ 816 h 868"/>
              <a:gd name="T94" fmla="*/ 405 w 868"/>
              <a:gd name="T95" fmla="*/ 819 h 868"/>
              <a:gd name="T96" fmla="*/ 464 w 868"/>
              <a:gd name="T97" fmla="*/ 806 h 868"/>
              <a:gd name="T98" fmla="*/ 521 w 868"/>
              <a:gd name="T99" fmla="*/ 779 h 868"/>
              <a:gd name="T100" fmla="*/ 575 w 868"/>
              <a:gd name="T101" fmla="*/ 740 h 868"/>
              <a:gd name="T102" fmla="*/ 625 w 868"/>
              <a:gd name="T103" fmla="*/ 690 h 868"/>
              <a:gd name="T104" fmla="*/ 672 w 868"/>
              <a:gd name="T105" fmla="*/ 627 h 868"/>
              <a:gd name="T106" fmla="*/ 715 w 868"/>
              <a:gd name="T107" fmla="*/ 550 h 868"/>
              <a:gd name="T108" fmla="*/ 773 w 868"/>
              <a:gd name="T109" fmla="*/ 415 h 868"/>
              <a:gd name="T110" fmla="*/ 818 w 868"/>
              <a:gd name="T111" fmla="*/ 271 h 868"/>
              <a:gd name="T112" fmla="*/ 862 w 868"/>
              <a:gd name="T113" fmla="*/ 53 h 868"/>
              <a:gd name="T114" fmla="*/ 866 w 868"/>
              <a:gd name="T115" fmla="*/ 10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68" h="868">
                <a:moveTo>
                  <a:pt x="610" y="332"/>
                </a:moveTo>
                <a:lnTo>
                  <a:pt x="557" y="332"/>
                </a:lnTo>
                <a:lnTo>
                  <a:pt x="435" y="453"/>
                </a:lnTo>
                <a:lnTo>
                  <a:pt x="550" y="453"/>
                </a:lnTo>
                <a:lnTo>
                  <a:pt x="553" y="453"/>
                </a:lnTo>
                <a:lnTo>
                  <a:pt x="555" y="454"/>
                </a:lnTo>
                <a:lnTo>
                  <a:pt x="559" y="456"/>
                </a:lnTo>
                <a:lnTo>
                  <a:pt x="561" y="457"/>
                </a:lnTo>
                <a:lnTo>
                  <a:pt x="563" y="460"/>
                </a:lnTo>
                <a:lnTo>
                  <a:pt x="564" y="463"/>
                </a:lnTo>
                <a:lnTo>
                  <a:pt x="565" y="466"/>
                </a:lnTo>
                <a:lnTo>
                  <a:pt x="565" y="468"/>
                </a:lnTo>
                <a:lnTo>
                  <a:pt x="565" y="471"/>
                </a:lnTo>
                <a:lnTo>
                  <a:pt x="564" y="474"/>
                </a:lnTo>
                <a:lnTo>
                  <a:pt x="563" y="476"/>
                </a:lnTo>
                <a:lnTo>
                  <a:pt x="561" y="479"/>
                </a:lnTo>
                <a:lnTo>
                  <a:pt x="559" y="481"/>
                </a:lnTo>
                <a:lnTo>
                  <a:pt x="555" y="482"/>
                </a:lnTo>
                <a:lnTo>
                  <a:pt x="553" y="483"/>
                </a:lnTo>
                <a:lnTo>
                  <a:pt x="550" y="483"/>
                </a:lnTo>
                <a:lnTo>
                  <a:pt x="405" y="483"/>
                </a:lnTo>
                <a:lnTo>
                  <a:pt x="284" y="604"/>
                </a:lnTo>
                <a:lnTo>
                  <a:pt x="429" y="604"/>
                </a:lnTo>
                <a:lnTo>
                  <a:pt x="432" y="604"/>
                </a:lnTo>
                <a:lnTo>
                  <a:pt x="435" y="605"/>
                </a:lnTo>
                <a:lnTo>
                  <a:pt x="437" y="607"/>
                </a:lnTo>
                <a:lnTo>
                  <a:pt x="440" y="608"/>
                </a:lnTo>
                <a:lnTo>
                  <a:pt x="442" y="611"/>
                </a:lnTo>
                <a:lnTo>
                  <a:pt x="443" y="614"/>
                </a:lnTo>
                <a:lnTo>
                  <a:pt x="444" y="616"/>
                </a:lnTo>
                <a:lnTo>
                  <a:pt x="444" y="619"/>
                </a:lnTo>
                <a:lnTo>
                  <a:pt x="444" y="622"/>
                </a:lnTo>
                <a:lnTo>
                  <a:pt x="443" y="626"/>
                </a:lnTo>
                <a:lnTo>
                  <a:pt x="442" y="628"/>
                </a:lnTo>
                <a:lnTo>
                  <a:pt x="440" y="630"/>
                </a:lnTo>
                <a:lnTo>
                  <a:pt x="437" y="632"/>
                </a:lnTo>
                <a:lnTo>
                  <a:pt x="435" y="633"/>
                </a:lnTo>
                <a:lnTo>
                  <a:pt x="432" y="634"/>
                </a:lnTo>
                <a:lnTo>
                  <a:pt x="429" y="634"/>
                </a:lnTo>
                <a:lnTo>
                  <a:pt x="254" y="634"/>
                </a:lnTo>
                <a:lnTo>
                  <a:pt x="58" y="830"/>
                </a:lnTo>
                <a:lnTo>
                  <a:pt x="36" y="809"/>
                </a:lnTo>
                <a:lnTo>
                  <a:pt x="233" y="613"/>
                </a:lnTo>
                <a:lnTo>
                  <a:pt x="233" y="438"/>
                </a:lnTo>
                <a:lnTo>
                  <a:pt x="233" y="435"/>
                </a:lnTo>
                <a:lnTo>
                  <a:pt x="234" y="433"/>
                </a:lnTo>
                <a:lnTo>
                  <a:pt x="236" y="429"/>
                </a:lnTo>
                <a:lnTo>
                  <a:pt x="237" y="427"/>
                </a:lnTo>
                <a:lnTo>
                  <a:pt x="239" y="426"/>
                </a:lnTo>
                <a:lnTo>
                  <a:pt x="242" y="424"/>
                </a:lnTo>
                <a:lnTo>
                  <a:pt x="244" y="423"/>
                </a:lnTo>
                <a:lnTo>
                  <a:pt x="248" y="423"/>
                </a:lnTo>
                <a:lnTo>
                  <a:pt x="251" y="423"/>
                </a:lnTo>
                <a:lnTo>
                  <a:pt x="254" y="424"/>
                </a:lnTo>
                <a:lnTo>
                  <a:pt x="256" y="426"/>
                </a:lnTo>
                <a:lnTo>
                  <a:pt x="258" y="427"/>
                </a:lnTo>
                <a:lnTo>
                  <a:pt x="261" y="429"/>
                </a:lnTo>
                <a:lnTo>
                  <a:pt x="262" y="433"/>
                </a:lnTo>
                <a:lnTo>
                  <a:pt x="263" y="435"/>
                </a:lnTo>
                <a:lnTo>
                  <a:pt x="263" y="438"/>
                </a:lnTo>
                <a:lnTo>
                  <a:pt x="263" y="583"/>
                </a:lnTo>
                <a:lnTo>
                  <a:pt x="384" y="463"/>
                </a:lnTo>
                <a:lnTo>
                  <a:pt x="384" y="317"/>
                </a:lnTo>
                <a:lnTo>
                  <a:pt x="384" y="315"/>
                </a:lnTo>
                <a:lnTo>
                  <a:pt x="385" y="311"/>
                </a:lnTo>
                <a:lnTo>
                  <a:pt x="386" y="309"/>
                </a:lnTo>
                <a:lnTo>
                  <a:pt x="388" y="307"/>
                </a:lnTo>
                <a:lnTo>
                  <a:pt x="390" y="305"/>
                </a:lnTo>
                <a:lnTo>
                  <a:pt x="393" y="303"/>
                </a:lnTo>
                <a:lnTo>
                  <a:pt x="396" y="303"/>
                </a:lnTo>
                <a:lnTo>
                  <a:pt x="399" y="302"/>
                </a:lnTo>
                <a:lnTo>
                  <a:pt x="402" y="303"/>
                </a:lnTo>
                <a:lnTo>
                  <a:pt x="405" y="303"/>
                </a:lnTo>
                <a:lnTo>
                  <a:pt x="407" y="305"/>
                </a:lnTo>
                <a:lnTo>
                  <a:pt x="410" y="307"/>
                </a:lnTo>
                <a:lnTo>
                  <a:pt x="412" y="309"/>
                </a:lnTo>
                <a:lnTo>
                  <a:pt x="413" y="311"/>
                </a:lnTo>
                <a:lnTo>
                  <a:pt x="414" y="315"/>
                </a:lnTo>
                <a:lnTo>
                  <a:pt x="414" y="317"/>
                </a:lnTo>
                <a:lnTo>
                  <a:pt x="414" y="431"/>
                </a:lnTo>
                <a:lnTo>
                  <a:pt x="535" y="311"/>
                </a:lnTo>
                <a:lnTo>
                  <a:pt x="535" y="257"/>
                </a:lnTo>
                <a:lnTo>
                  <a:pt x="535" y="253"/>
                </a:lnTo>
                <a:lnTo>
                  <a:pt x="536" y="251"/>
                </a:lnTo>
                <a:lnTo>
                  <a:pt x="537" y="248"/>
                </a:lnTo>
                <a:lnTo>
                  <a:pt x="539" y="246"/>
                </a:lnTo>
                <a:lnTo>
                  <a:pt x="542" y="245"/>
                </a:lnTo>
                <a:lnTo>
                  <a:pt x="544" y="243"/>
                </a:lnTo>
                <a:lnTo>
                  <a:pt x="547" y="242"/>
                </a:lnTo>
                <a:lnTo>
                  <a:pt x="550" y="242"/>
                </a:lnTo>
                <a:lnTo>
                  <a:pt x="553" y="242"/>
                </a:lnTo>
                <a:lnTo>
                  <a:pt x="555" y="243"/>
                </a:lnTo>
                <a:lnTo>
                  <a:pt x="559" y="245"/>
                </a:lnTo>
                <a:lnTo>
                  <a:pt x="561" y="246"/>
                </a:lnTo>
                <a:lnTo>
                  <a:pt x="563" y="248"/>
                </a:lnTo>
                <a:lnTo>
                  <a:pt x="564" y="251"/>
                </a:lnTo>
                <a:lnTo>
                  <a:pt x="565" y="253"/>
                </a:lnTo>
                <a:lnTo>
                  <a:pt x="565" y="257"/>
                </a:lnTo>
                <a:lnTo>
                  <a:pt x="565" y="302"/>
                </a:lnTo>
                <a:lnTo>
                  <a:pt x="610" y="302"/>
                </a:lnTo>
                <a:lnTo>
                  <a:pt x="613" y="303"/>
                </a:lnTo>
                <a:lnTo>
                  <a:pt x="617" y="303"/>
                </a:lnTo>
                <a:lnTo>
                  <a:pt x="619" y="305"/>
                </a:lnTo>
                <a:lnTo>
                  <a:pt x="621" y="307"/>
                </a:lnTo>
                <a:lnTo>
                  <a:pt x="623" y="309"/>
                </a:lnTo>
                <a:lnTo>
                  <a:pt x="624" y="311"/>
                </a:lnTo>
                <a:lnTo>
                  <a:pt x="625" y="315"/>
                </a:lnTo>
                <a:lnTo>
                  <a:pt x="625" y="317"/>
                </a:lnTo>
                <a:lnTo>
                  <a:pt x="625" y="320"/>
                </a:lnTo>
                <a:lnTo>
                  <a:pt x="624" y="323"/>
                </a:lnTo>
                <a:lnTo>
                  <a:pt x="623" y="326"/>
                </a:lnTo>
                <a:lnTo>
                  <a:pt x="621" y="328"/>
                </a:lnTo>
                <a:lnTo>
                  <a:pt x="619" y="330"/>
                </a:lnTo>
                <a:lnTo>
                  <a:pt x="617" y="331"/>
                </a:lnTo>
                <a:lnTo>
                  <a:pt x="613" y="332"/>
                </a:lnTo>
                <a:lnTo>
                  <a:pt x="610" y="332"/>
                </a:lnTo>
                <a:close/>
                <a:moveTo>
                  <a:pt x="863" y="5"/>
                </a:moveTo>
                <a:lnTo>
                  <a:pt x="860" y="3"/>
                </a:lnTo>
                <a:lnTo>
                  <a:pt x="857" y="1"/>
                </a:lnTo>
                <a:lnTo>
                  <a:pt x="854" y="0"/>
                </a:lnTo>
                <a:lnTo>
                  <a:pt x="850" y="0"/>
                </a:lnTo>
                <a:lnTo>
                  <a:pt x="843" y="1"/>
                </a:lnTo>
                <a:lnTo>
                  <a:pt x="821" y="5"/>
                </a:lnTo>
                <a:lnTo>
                  <a:pt x="789" y="9"/>
                </a:lnTo>
                <a:lnTo>
                  <a:pt x="747" y="16"/>
                </a:lnTo>
                <a:lnTo>
                  <a:pt x="697" y="26"/>
                </a:lnTo>
                <a:lnTo>
                  <a:pt x="641" y="38"/>
                </a:lnTo>
                <a:lnTo>
                  <a:pt x="611" y="45"/>
                </a:lnTo>
                <a:lnTo>
                  <a:pt x="580" y="54"/>
                </a:lnTo>
                <a:lnTo>
                  <a:pt x="548" y="63"/>
                </a:lnTo>
                <a:lnTo>
                  <a:pt x="516" y="72"/>
                </a:lnTo>
                <a:lnTo>
                  <a:pt x="472" y="86"/>
                </a:lnTo>
                <a:lnTo>
                  <a:pt x="431" y="100"/>
                </a:lnTo>
                <a:lnTo>
                  <a:pt x="391" y="115"/>
                </a:lnTo>
                <a:lnTo>
                  <a:pt x="355" y="131"/>
                </a:lnTo>
                <a:lnTo>
                  <a:pt x="319" y="147"/>
                </a:lnTo>
                <a:lnTo>
                  <a:pt x="286" y="164"/>
                </a:lnTo>
                <a:lnTo>
                  <a:pt x="256" y="182"/>
                </a:lnTo>
                <a:lnTo>
                  <a:pt x="227" y="200"/>
                </a:lnTo>
                <a:lnTo>
                  <a:pt x="200" y="219"/>
                </a:lnTo>
                <a:lnTo>
                  <a:pt x="176" y="238"/>
                </a:lnTo>
                <a:lnTo>
                  <a:pt x="153" y="259"/>
                </a:lnTo>
                <a:lnTo>
                  <a:pt x="133" y="279"/>
                </a:lnTo>
                <a:lnTo>
                  <a:pt x="114" y="301"/>
                </a:lnTo>
                <a:lnTo>
                  <a:pt x="97" y="323"/>
                </a:lnTo>
                <a:lnTo>
                  <a:pt x="84" y="346"/>
                </a:lnTo>
                <a:lnTo>
                  <a:pt x="72" y="368"/>
                </a:lnTo>
                <a:lnTo>
                  <a:pt x="63" y="386"/>
                </a:lnTo>
                <a:lnTo>
                  <a:pt x="57" y="406"/>
                </a:lnTo>
                <a:lnTo>
                  <a:pt x="51" y="424"/>
                </a:lnTo>
                <a:lnTo>
                  <a:pt x="48" y="443"/>
                </a:lnTo>
                <a:lnTo>
                  <a:pt x="46" y="463"/>
                </a:lnTo>
                <a:lnTo>
                  <a:pt x="44" y="483"/>
                </a:lnTo>
                <a:lnTo>
                  <a:pt x="45" y="503"/>
                </a:lnTo>
                <a:lnTo>
                  <a:pt x="46" y="524"/>
                </a:lnTo>
                <a:lnTo>
                  <a:pt x="49" y="544"/>
                </a:lnTo>
                <a:lnTo>
                  <a:pt x="54" y="564"/>
                </a:lnTo>
                <a:lnTo>
                  <a:pt x="59" y="586"/>
                </a:lnTo>
                <a:lnTo>
                  <a:pt x="65" y="607"/>
                </a:lnTo>
                <a:lnTo>
                  <a:pt x="74" y="630"/>
                </a:lnTo>
                <a:lnTo>
                  <a:pt x="84" y="651"/>
                </a:lnTo>
                <a:lnTo>
                  <a:pt x="94" y="674"/>
                </a:lnTo>
                <a:lnTo>
                  <a:pt x="107" y="696"/>
                </a:lnTo>
                <a:lnTo>
                  <a:pt x="4" y="799"/>
                </a:lnTo>
                <a:lnTo>
                  <a:pt x="2" y="801"/>
                </a:lnTo>
                <a:lnTo>
                  <a:pt x="1" y="804"/>
                </a:lnTo>
                <a:lnTo>
                  <a:pt x="0" y="807"/>
                </a:lnTo>
                <a:lnTo>
                  <a:pt x="0" y="809"/>
                </a:lnTo>
                <a:lnTo>
                  <a:pt x="0" y="812"/>
                </a:lnTo>
                <a:lnTo>
                  <a:pt x="1" y="815"/>
                </a:lnTo>
                <a:lnTo>
                  <a:pt x="2" y="817"/>
                </a:lnTo>
                <a:lnTo>
                  <a:pt x="4" y="820"/>
                </a:lnTo>
                <a:lnTo>
                  <a:pt x="47" y="864"/>
                </a:lnTo>
                <a:lnTo>
                  <a:pt x="49" y="866"/>
                </a:lnTo>
                <a:lnTo>
                  <a:pt x="52" y="867"/>
                </a:lnTo>
                <a:lnTo>
                  <a:pt x="55" y="868"/>
                </a:lnTo>
                <a:lnTo>
                  <a:pt x="58" y="868"/>
                </a:lnTo>
                <a:lnTo>
                  <a:pt x="61" y="868"/>
                </a:lnTo>
                <a:lnTo>
                  <a:pt x="63" y="867"/>
                </a:lnTo>
                <a:lnTo>
                  <a:pt x="66" y="866"/>
                </a:lnTo>
                <a:lnTo>
                  <a:pt x="69" y="864"/>
                </a:lnTo>
                <a:lnTo>
                  <a:pt x="171" y="760"/>
                </a:lnTo>
                <a:lnTo>
                  <a:pt x="198" y="773"/>
                </a:lnTo>
                <a:lnTo>
                  <a:pt x="224" y="786"/>
                </a:lnTo>
                <a:lnTo>
                  <a:pt x="250" y="796"/>
                </a:lnTo>
                <a:lnTo>
                  <a:pt x="276" y="805"/>
                </a:lnTo>
                <a:lnTo>
                  <a:pt x="301" y="811"/>
                </a:lnTo>
                <a:lnTo>
                  <a:pt x="326" y="816"/>
                </a:lnTo>
                <a:lnTo>
                  <a:pt x="350" y="819"/>
                </a:lnTo>
                <a:lnTo>
                  <a:pt x="374" y="820"/>
                </a:lnTo>
                <a:lnTo>
                  <a:pt x="389" y="820"/>
                </a:lnTo>
                <a:lnTo>
                  <a:pt x="405" y="819"/>
                </a:lnTo>
                <a:lnTo>
                  <a:pt x="420" y="816"/>
                </a:lnTo>
                <a:lnTo>
                  <a:pt x="435" y="813"/>
                </a:lnTo>
                <a:lnTo>
                  <a:pt x="450" y="810"/>
                </a:lnTo>
                <a:lnTo>
                  <a:pt x="464" y="806"/>
                </a:lnTo>
                <a:lnTo>
                  <a:pt x="479" y="800"/>
                </a:lnTo>
                <a:lnTo>
                  <a:pt x="493" y="794"/>
                </a:lnTo>
                <a:lnTo>
                  <a:pt x="507" y="787"/>
                </a:lnTo>
                <a:lnTo>
                  <a:pt x="521" y="779"/>
                </a:lnTo>
                <a:lnTo>
                  <a:pt x="535" y="770"/>
                </a:lnTo>
                <a:lnTo>
                  <a:pt x="549" y="762"/>
                </a:lnTo>
                <a:lnTo>
                  <a:pt x="562" y="751"/>
                </a:lnTo>
                <a:lnTo>
                  <a:pt x="575" y="740"/>
                </a:lnTo>
                <a:lnTo>
                  <a:pt x="588" y="730"/>
                </a:lnTo>
                <a:lnTo>
                  <a:pt x="600" y="717"/>
                </a:lnTo>
                <a:lnTo>
                  <a:pt x="613" y="704"/>
                </a:lnTo>
                <a:lnTo>
                  <a:pt x="625" y="690"/>
                </a:lnTo>
                <a:lnTo>
                  <a:pt x="638" y="675"/>
                </a:lnTo>
                <a:lnTo>
                  <a:pt x="650" y="660"/>
                </a:lnTo>
                <a:lnTo>
                  <a:pt x="661" y="643"/>
                </a:lnTo>
                <a:lnTo>
                  <a:pt x="672" y="627"/>
                </a:lnTo>
                <a:lnTo>
                  <a:pt x="683" y="608"/>
                </a:lnTo>
                <a:lnTo>
                  <a:pt x="695" y="590"/>
                </a:lnTo>
                <a:lnTo>
                  <a:pt x="706" y="571"/>
                </a:lnTo>
                <a:lnTo>
                  <a:pt x="715" y="550"/>
                </a:lnTo>
                <a:lnTo>
                  <a:pt x="726" y="530"/>
                </a:lnTo>
                <a:lnTo>
                  <a:pt x="736" y="509"/>
                </a:lnTo>
                <a:lnTo>
                  <a:pt x="755" y="464"/>
                </a:lnTo>
                <a:lnTo>
                  <a:pt x="773" y="415"/>
                </a:lnTo>
                <a:lnTo>
                  <a:pt x="786" y="379"/>
                </a:lnTo>
                <a:lnTo>
                  <a:pt x="798" y="341"/>
                </a:lnTo>
                <a:lnTo>
                  <a:pt x="809" y="306"/>
                </a:lnTo>
                <a:lnTo>
                  <a:pt x="818" y="271"/>
                </a:lnTo>
                <a:lnTo>
                  <a:pt x="834" y="204"/>
                </a:lnTo>
                <a:lnTo>
                  <a:pt x="847" y="143"/>
                </a:lnTo>
                <a:lnTo>
                  <a:pt x="856" y="93"/>
                </a:lnTo>
                <a:lnTo>
                  <a:pt x="862" y="53"/>
                </a:lnTo>
                <a:lnTo>
                  <a:pt x="865" y="26"/>
                </a:lnTo>
                <a:lnTo>
                  <a:pt x="868" y="16"/>
                </a:lnTo>
                <a:lnTo>
                  <a:pt x="868" y="13"/>
                </a:lnTo>
                <a:lnTo>
                  <a:pt x="866" y="10"/>
                </a:lnTo>
                <a:lnTo>
                  <a:pt x="865" y="7"/>
                </a:lnTo>
                <a:lnTo>
                  <a:pt x="863" y="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7147775" y="2859110"/>
            <a:ext cx="4095481" cy="2833352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1004553" y="2859110"/>
            <a:ext cx="4031087" cy="28333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1171977" y="761100"/>
            <a:ext cx="9388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APPENDIX</a:t>
            </a:r>
            <a:endParaRPr lang="en-IN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2321" y="3039414"/>
            <a:ext cx="37348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refers to Complex Model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 refers to Reduced Model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F=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RSS_red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RSS_com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RSS_com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/(n-k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K= Number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coeff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Including the intercept.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P=No. of extra predictors in Com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 number of data points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follows F_(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p,n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-k)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71977" y="3039414"/>
            <a:ext cx="37477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 statistic is 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r is the Karl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earson’s Correlation Coefficient.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 number of data points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 here follows t_(n-2) i.e. has (n-2) degrees of freedom.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095" y="3440291"/>
            <a:ext cx="1014441" cy="49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0403"/>
            <a:ext cx="9144000" cy="997196"/>
          </a:xfrm>
        </p:spPr>
        <p:txBody>
          <a:bodyPr lIns="0" tIns="0" rIns="0" bIns="0" anchor="ctr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Thank You</a:t>
            </a:r>
            <a:endParaRPr lang="en-US" sz="7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0158" y="540913"/>
            <a:ext cx="4262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0159" y="1481070"/>
            <a:ext cx="106379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OF THE REPORT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report we aim to study various interesting patterns and relationship between various elements of air-pollutant and natural phenomena namely Atmospheric Temperature and Wind Speed from the data that has been collected from Central Pollution Control Board of India. The mentioned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fields(variables)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data are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PM2.5, PM10 where these 2 are the key pollutants, Atmospheric Temperature and Wind Speed. 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 TO BE ACCOMLISHED: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we have primarily 2 tasks at our hand and through this we would try to answer important questions: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the Stakeholders with the descriptive statistics of all the variables given to us and to draw inference from them.</a:t>
            </a:r>
          </a:p>
          <a:p>
            <a:pPr marL="342900" indent="-342900">
              <a:buAutoNum type="alpha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Checking the trend which these 2 key pollutants follow w.r.t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 Speed and Temperature and validate them with Statistical Hypothesis Testing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present the Relational Analysis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9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2124" y="334851"/>
            <a:ext cx="1143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Q1.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Statistics and Primary Observations</a:t>
            </a:r>
            <a:endParaRPr lang="en-IN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2124" y="981182"/>
            <a:ext cx="11256135" cy="5625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465036"/>
              </p:ext>
            </p:extLst>
          </p:nvPr>
        </p:nvGraphicFramePr>
        <p:xfrm>
          <a:off x="1254033" y="1280159"/>
          <a:ext cx="9152709" cy="4382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669">
                  <a:extLst>
                    <a:ext uri="{9D8B030D-6E8A-4147-A177-3AD203B41FA5}">
                      <a16:colId xmlns:a16="http://schemas.microsoft.com/office/drawing/2014/main" val="3062991827"/>
                    </a:ext>
                  </a:extLst>
                </a:gridCol>
                <a:gridCol w="1593669">
                  <a:extLst>
                    <a:ext uri="{9D8B030D-6E8A-4147-A177-3AD203B41FA5}">
                      <a16:colId xmlns:a16="http://schemas.microsoft.com/office/drawing/2014/main" val="272393913"/>
                    </a:ext>
                  </a:extLst>
                </a:gridCol>
                <a:gridCol w="1846217">
                  <a:extLst>
                    <a:ext uri="{9D8B030D-6E8A-4147-A177-3AD203B41FA5}">
                      <a16:colId xmlns:a16="http://schemas.microsoft.com/office/drawing/2014/main" val="2438317120"/>
                    </a:ext>
                  </a:extLst>
                </a:gridCol>
                <a:gridCol w="1724297">
                  <a:extLst>
                    <a:ext uri="{9D8B030D-6E8A-4147-A177-3AD203B41FA5}">
                      <a16:colId xmlns:a16="http://schemas.microsoft.com/office/drawing/2014/main" val="2849926211"/>
                    </a:ext>
                  </a:extLst>
                </a:gridCol>
                <a:gridCol w="2394857">
                  <a:extLst>
                    <a:ext uri="{9D8B030D-6E8A-4147-A177-3AD203B41FA5}">
                      <a16:colId xmlns:a16="http://schemas.microsoft.com/office/drawing/2014/main" val="3347636582"/>
                    </a:ext>
                  </a:extLst>
                </a:gridCol>
              </a:tblGrid>
              <a:tr h="70539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u="non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PM2.5</a:t>
                      </a:r>
                      <a:endParaRPr lang="en-IN" b="1" i="0" u="non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IN" b="1" i="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PM10</a:t>
                      </a:r>
                      <a:endParaRPr lang="en-IN" b="1" i="0" u="non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IN" b="1" i="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WIND SPEED</a:t>
                      </a:r>
                      <a:endParaRPr lang="en-IN" b="1" i="0" u="non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IN" b="1" i="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AIR TEMPERATURE</a:t>
                      </a:r>
                      <a:endParaRPr lang="en-IN" b="1" i="0" u="non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IN" b="1" i="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872969"/>
                  </a:ext>
                </a:extLst>
              </a:tr>
              <a:tr h="51827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MEAN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165.90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367.96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25.34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451671"/>
                  </a:ext>
                </a:extLst>
              </a:tr>
              <a:tr h="63245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MEDIAN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136.68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298.92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24.71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48989"/>
                  </a:ext>
                </a:extLst>
              </a:tr>
              <a:tr h="93062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</a:t>
                      </a:r>
                    </a:p>
                    <a:p>
                      <a:r>
                        <a:rPr lang="en-US" b="1" dirty="0" smtClean="0"/>
                        <a:t>(frequency)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200.64,116.1,</a:t>
                      </a:r>
                    </a:p>
                    <a:p>
                      <a:r>
                        <a:rPr lang="en-US" dirty="0" smtClean="0"/>
                        <a:t>0.00</a:t>
                      </a:r>
                    </a:p>
                    <a:p>
                      <a:r>
                        <a:rPr lang="en-US" dirty="0" smtClean="0"/>
                        <a:t>(2)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252.25,136.46,</a:t>
                      </a:r>
                    </a:p>
                    <a:p>
                      <a:r>
                        <a:rPr lang="en-US" dirty="0" smtClean="0"/>
                        <a:t>178.28,438.92</a:t>
                      </a:r>
                    </a:p>
                    <a:p>
                      <a:r>
                        <a:rPr lang="en-US" dirty="0" smtClean="0"/>
                        <a:t>(2)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2.18,2.62</a:t>
                      </a:r>
                    </a:p>
                    <a:p>
                      <a:r>
                        <a:rPr lang="en-US" dirty="0" smtClean="0"/>
                        <a:t>3.01,2.81</a:t>
                      </a:r>
                    </a:p>
                    <a:p>
                      <a:r>
                        <a:rPr lang="en-US" dirty="0" smtClean="0"/>
                        <a:t>(9)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22.99,23.36,</a:t>
                      </a:r>
                    </a:p>
                    <a:p>
                      <a:r>
                        <a:rPr lang="en-US" dirty="0" smtClean="0"/>
                        <a:t>30.65,19.07</a:t>
                      </a:r>
                    </a:p>
                    <a:p>
                      <a:r>
                        <a:rPr lang="en-US" dirty="0" smtClean="0"/>
                        <a:t>(3)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780327"/>
                  </a:ext>
                </a:extLst>
              </a:tr>
              <a:tr h="68094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STANDARD DEVIATION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97.24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203.41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5.79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314863"/>
                  </a:ext>
                </a:extLst>
              </a:tr>
              <a:tr h="90697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CO-EFFICIENT OF VARIATION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58.61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55.28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27.89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22.84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84873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54033" y="5773783"/>
            <a:ext cx="9152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Interesting Fact About Mode: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the variables have more than 1 mode . Out of 500 observations , mode value has frequency of order of 10,hence mode is not at all an important statistical measure.</a:t>
            </a:r>
            <a:r>
              <a:rPr lang="en-US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endParaRPr lang="en-IN" b="1" dirty="0">
              <a:solidFill>
                <a:srgbClr val="0070C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1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     BOXPLOTS</a:t>
            </a:r>
            <a:endParaRPr lang="en-IN" sz="3200" dirty="0">
              <a:solidFill>
                <a:srgbClr val="0070C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92" y="2168434"/>
            <a:ext cx="4617685" cy="3770982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524" y="2168434"/>
            <a:ext cx="4614356" cy="3770982"/>
          </a:xfrm>
        </p:spPr>
      </p:pic>
    </p:spTree>
    <p:extLst>
      <p:ext uri="{BB962C8B-B14F-4D97-AF65-F5344CB8AC3E}">
        <p14:creationId xmlns:p14="http://schemas.microsoft.com/office/powerpoint/2010/main" val="35416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08" y="2473235"/>
            <a:ext cx="5030917" cy="3857897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075" y="2473235"/>
            <a:ext cx="5172892" cy="3857897"/>
          </a:xfrm>
        </p:spPr>
      </p:pic>
      <p:sp>
        <p:nvSpPr>
          <p:cNvPr id="8" name="TextBox 7"/>
          <p:cNvSpPr txBox="1"/>
          <p:nvPr/>
        </p:nvSpPr>
        <p:spPr>
          <a:xfrm>
            <a:off x="1216163" y="722811"/>
            <a:ext cx="3561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+mj-lt"/>
              </a:rPr>
              <a:t>BOXPLOTS</a:t>
            </a:r>
            <a:endParaRPr lang="en-I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25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5155" y="425003"/>
            <a:ext cx="6323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  <a:t>CORRELATION ANALYSIS</a:t>
            </a:r>
            <a:endParaRPr lang="en-IN" sz="3200" dirty="0">
              <a:solidFill>
                <a:srgbClr val="00B0F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925" y="1611086"/>
            <a:ext cx="5756146" cy="52469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39841" y="1611086"/>
            <a:ext cx="542200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DESCRIPTION: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the numbers in the boxes represents the value of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Karl Pearson’s Correlation Coefficient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the 2 corresponding attributes at the periphery.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high degree of correlation between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PM2.5 and PM10 i.e. 0.89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signifying that they are constituted mostly of the same thing. </a:t>
            </a:r>
          </a:p>
          <a:p>
            <a:pPr marL="342900" indent="-342900">
              <a:buAutoNum type="alphaLcPeriod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other correlation value seems to be sufficiently great.  But it seems on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concentration of PM10, PM2.5 decreases with increasing Temperature and vice-versa. </a:t>
            </a:r>
          </a:p>
        </p:txBody>
      </p:sp>
    </p:spTree>
    <p:extLst>
      <p:ext uri="{BB962C8B-B14F-4D97-AF65-F5344CB8AC3E}">
        <p14:creationId xmlns:p14="http://schemas.microsoft.com/office/powerpoint/2010/main" val="16780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003" y="399245"/>
            <a:ext cx="1106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Q2.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 between PM2.5 and PM10</a:t>
            </a:r>
            <a:endParaRPr lang="en-IN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3792" y="1223493"/>
            <a:ext cx="11281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07" y="1834988"/>
            <a:ext cx="4126807" cy="30505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222" y="1869824"/>
            <a:ext cx="4145454" cy="29460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5763" y="5267458"/>
            <a:ext cx="8860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thus observe how strikingly similarly PM2.5 and PM10 are distributed in the entire dataset. This furthermore strengthen our idea of the similarity between PM2.5 and PM10.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0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18" y="1645920"/>
            <a:ext cx="6096202" cy="42759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14903" y="1367246"/>
            <a:ext cx="4481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 we conclude that PM2.5 and PM10 follows similar trend over the entire distribution.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Scatter plots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distribution-plots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have shown the striking similarity between them. 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2777" y="461554"/>
            <a:ext cx="6244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+mj-lt"/>
              </a:rPr>
              <a:t>SCATTER PLOT</a:t>
            </a:r>
            <a:endParaRPr lang="en-IN" sz="3200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42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A00BBF-EEBB-4E18-B8CB-F926EAAC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609EDA-869E-4BE5-AE5D-B898C584B6FF}">
  <ds:schemaRefs>
    <ds:schemaRef ds:uri="http://purl.org/dc/terms/"/>
    <ds:schemaRef ds:uri="71af3243-3dd4-4a8d-8c0d-dd76da1f02a5"/>
    <ds:schemaRef ds:uri="http://www.w3.org/XML/1998/namespace"/>
    <ds:schemaRef ds:uri="http://purl.org/dc/elements/1.1/"/>
    <ds:schemaRef ds:uri="16c05727-aa75-4e4a-9b5f-8a80a1165891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1418</Words>
  <Application>Microsoft Office PowerPoint</Application>
  <PresentationFormat>Widescreen</PresentationFormat>
  <Paragraphs>253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Bradley Hand ITC</vt:lpstr>
      <vt:lpstr>Calibri</vt:lpstr>
      <vt:lpstr>Century Gothic</vt:lpstr>
      <vt:lpstr>Segoe UI Light</vt:lpstr>
      <vt:lpstr>Times New Roman</vt:lpstr>
      <vt:lpstr>Office Theme</vt:lpstr>
      <vt:lpstr>SAFETY DATA ANALYTICS GREAT STEP-2019</vt:lpstr>
      <vt:lpstr>Project analysis slide 3</vt:lpstr>
      <vt:lpstr>PowerPoint Presentation</vt:lpstr>
      <vt:lpstr>PowerPoint Presentation</vt:lpstr>
      <vt:lpstr>     BOXPLOTS</vt:lpstr>
      <vt:lpstr>PowerPoint Presentation</vt:lpstr>
      <vt:lpstr>PowerPoint Presentation</vt:lpstr>
      <vt:lpstr>PowerPoint Presentation</vt:lpstr>
      <vt:lpstr>PowerPoint Presentation</vt:lpstr>
      <vt:lpstr>Q3. Relational analysis of PM10 with Wind Speed and Air Temperature</vt:lpstr>
      <vt:lpstr>PowerPoint Presentation</vt:lpstr>
      <vt:lpstr>Relational analysis of PM10 with Air Temperature </vt:lpstr>
      <vt:lpstr>PowerPoint Presentation</vt:lpstr>
      <vt:lpstr>Q4.Regression Analysis of PM10 and PM2.5</vt:lpstr>
      <vt:lpstr>Q4a. Analysis of PM10</vt:lpstr>
      <vt:lpstr>PowerPoint Presentation</vt:lpstr>
      <vt:lpstr>Q4b. Analysis of PM2.5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2019-10-17T17:27:58Z</dcterms:created>
  <dcterms:modified xsi:type="dcterms:W3CDTF">2022-03-04T09:57:11Z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